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58" r:id="rId4"/>
    <p:sldId id="259"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311"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292" r:id="rId39"/>
    <p:sldId id="305" r:id="rId40"/>
    <p:sldId id="306" r:id="rId41"/>
    <p:sldId id="308" r:id="rId42"/>
    <p:sldId id="310" r:id="rId4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433" autoAdjust="0"/>
  </p:normalViewPr>
  <p:slideViewPr>
    <p:cSldViewPr snapToGrid="0">
      <p:cViewPr varScale="1">
        <p:scale>
          <a:sx n="103" d="100"/>
          <a:sy n="103" d="100"/>
        </p:scale>
        <p:origin x="-104" y="-456"/>
      </p:cViewPr>
      <p:guideLst>
        <p:guide orient="horz" pos="2160"/>
        <p:guide pos="3840"/>
      </p:guideLst>
    </p:cSldViewPr>
  </p:slideViewPr>
  <p:notesTextViewPr>
    <p:cViewPr>
      <p:scale>
        <a:sx n="1" d="1"/>
        <a:sy n="1" d="1"/>
      </p:scale>
      <p:origin x="0" y="0"/>
    </p:cViewPr>
  </p:notesTextViewPr>
  <p:sorterViewPr>
    <p:cViewPr>
      <p:scale>
        <a:sx n="100" d="100"/>
        <a:sy n="100" d="100"/>
      </p:scale>
      <p:origin x="0" y="-8856"/>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09F1E4-1D92-4C16-BD0C-EAAD1D6692E8}" type="datetimeFigureOut">
              <a:rPr lang="es-ES" smtClean="0"/>
              <a:t>9/11/15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90C64F-A3C2-461E-80E4-D066B338C3D6}" type="slidenum">
              <a:rPr lang="es-ES" smtClean="0"/>
              <a:t>‹Nr.›</a:t>
            </a:fld>
            <a:endParaRPr lang="es-ES"/>
          </a:p>
        </p:txBody>
      </p:sp>
    </p:spTree>
    <p:extLst>
      <p:ext uri="{BB962C8B-B14F-4D97-AF65-F5344CB8AC3E}">
        <p14:creationId xmlns:p14="http://schemas.microsoft.com/office/powerpoint/2010/main" val="3535452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s-ES" smtClean="0"/>
          </a:p>
        </p:txBody>
      </p:sp>
      <p:sp>
        <p:nvSpPr>
          <p:cNvPr id="6656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DB6E0F-19B3-4A3B-A618-840B13D65472}" type="slidenum">
              <a:rPr lang="en-US" altLang="es-ES">
                <a:latin typeface="Arial" panose="020B0604020202020204" pitchFamily="34" charset="0"/>
                <a:cs typeface="Arial" panose="020B0604020202020204" pitchFamily="34" charset="0"/>
              </a:rPr>
              <a:pPr fontAlgn="base">
                <a:spcBef>
                  <a:spcPct val="0"/>
                </a:spcBef>
                <a:spcAft>
                  <a:spcPct val="0"/>
                </a:spcAft>
              </a:pPr>
              <a:t>36</a:t>
            </a:fld>
            <a:endParaRPr lang="en-US" altLang="es-E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5760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8BB42435-C6D8-495A-BF72-C7AD7A5B79F6}" type="datetimeFigureOut">
              <a:rPr lang="es-ES" smtClean="0"/>
              <a:t>9/11/15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C6D91FA-7322-404B-95F0-7FAAE5E5F259}" type="slidenum">
              <a:rPr lang="es-ES" smtClean="0"/>
              <a:t>‹Nr.›</a:t>
            </a:fld>
            <a:endParaRPr lang="es-ES"/>
          </a:p>
        </p:txBody>
      </p:sp>
    </p:spTree>
    <p:extLst>
      <p:ext uri="{BB962C8B-B14F-4D97-AF65-F5344CB8AC3E}">
        <p14:creationId xmlns:p14="http://schemas.microsoft.com/office/powerpoint/2010/main" val="4207388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8BB42435-C6D8-495A-BF72-C7AD7A5B79F6}" type="datetimeFigureOut">
              <a:rPr lang="es-ES" smtClean="0"/>
              <a:t>9/11/15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C6D91FA-7322-404B-95F0-7FAAE5E5F259}" type="slidenum">
              <a:rPr lang="es-ES" smtClean="0"/>
              <a:t>‹Nr.›</a:t>
            </a:fld>
            <a:endParaRPr lang="es-ES"/>
          </a:p>
        </p:txBody>
      </p:sp>
    </p:spTree>
    <p:extLst>
      <p:ext uri="{BB962C8B-B14F-4D97-AF65-F5344CB8AC3E}">
        <p14:creationId xmlns:p14="http://schemas.microsoft.com/office/powerpoint/2010/main" val="2693757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8BB42435-C6D8-495A-BF72-C7AD7A5B79F6}" type="datetimeFigureOut">
              <a:rPr lang="es-ES" smtClean="0"/>
              <a:t>9/11/15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C6D91FA-7322-404B-95F0-7FAAE5E5F259}" type="slidenum">
              <a:rPr lang="es-ES" smtClean="0"/>
              <a:t>‹Nr.›</a:t>
            </a:fld>
            <a:endParaRPr lang="es-ES"/>
          </a:p>
        </p:txBody>
      </p:sp>
    </p:spTree>
    <p:extLst>
      <p:ext uri="{BB962C8B-B14F-4D97-AF65-F5344CB8AC3E}">
        <p14:creationId xmlns:p14="http://schemas.microsoft.com/office/powerpoint/2010/main" val="652307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8BB42435-C6D8-495A-BF72-C7AD7A5B79F6}" type="datetimeFigureOut">
              <a:rPr lang="es-ES" smtClean="0"/>
              <a:t>9/11/15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C6D91FA-7322-404B-95F0-7FAAE5E5F259}" type="slidenum">
              <a:rPr lang="es-ES" smtClean="0"/>
              <a:t>‹Nr.›</a:t>
            </a:fld>
            <a:endParaRPr lang="es-ES"/>
          </a:p>
        </p:txBody>
      </p:sp>
    </p:spTree>
    <p:extLst>
      <p:ext uri="{BB962C8B-B14F-4D97-AF65-F5344CB8AC3E}">
        <p14:creationId xmlns:p14="http://schemas.microsoft.com/office/powerpoint/2010/main" val="3244821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8BB42435-C6D8-495A-BF72-C7AD7A5B79F6}" type="datetimeFigureOut">
              <a:rPr lang="es-ES" smtClean="0"/>
              <a:t>9/11/15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C6D91FA-7322-404B-95F0-7FAAE5E5F259}" type="slidenum">
              <a:rPr lang="es-ES" smtClean="0"/>
              <a:t>‹Nr.›</a:t>
            </a:fld>
            <a:endParaRPr lang="es-ES"/>
          </a:p>
        </p:txBody>
      </p:sp>
    </p:spTree>
    <p:extLst>
      <p:ext uri="{BB962C8B-B14F-4D97-AF65-F5344CB8AC3E}">
        <p14:creationId xmlns:p14="http://schemas.microsoft.com/office/powerpoint/2010/main" val="1101752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8BB42435-C6D8-495A-BF72-C7AD7A5B79F6}" type="datetimeFigureOut">
              <a:rPr lang="es-ES" smtClean="0"/>
              <a:t>9/11/15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C6D91FA-7322-404B-95F0-7FAAE5E5F259}" type="slidenum">
              <a:rPr lang="es-ES" smtClean="0"/>
              <a:t>‹Nr.›</a:t>
            </a:fld>
            <a:endParaRPr lang="es-ES"/>
          </a:p>
        </p:txBody>
      </p:sp>
    </p:spTree>
    <p:extLst>
      <p:ext uri="{BB962C8B-B14F-4D97-AF65-F5344CB8AC3E}">
        <p14:creationId xmlns:p14="http://schemas.microsoft.com/office/powerpoint/2010/main" val="1793705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8BB42435-C6D8-495A-BF72-C7AD7A5B79F6}" type="datetimeFigureOut">
              <a:rPr lang="es-ES" smtClean="0"/>
              <a:t>9/11/15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CC6D91FA-7322-404B-95F0-7FAAE5E5F259}" type="slidenum">
              <a:rPr lang="es-ES" smtClean="0"/>
              <a:t>‹Nr.›</a:t>
            </a:fld>
            <a:endParaRPr lang="es-ES"/>
          </a:p>
        </p:txBody>
      </p:sp>
    </p:spTree>
    <p:extLst>
      <p:ext uri="{BB962C8B-B14F-4D97-AF65-F5344CB8AC3E}">
        <p14:creationId xmlns:p14="http://schemas.microsoft.com/office/powerpoint/2010/main" val="2141195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8BB42435-C6D8-495A-BF72-C7AD7A5B79F6}" type="datetimeFigureOut">
              <a:rPr lang="es-ES" smtClean="0"/>
              <a:t>9/11/15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CC6D91FA-7322-404B-95F0-7FAAE5E5F259}" type="slidenum">
              <a:rPr lang="es-ES" smtClean="0"/>
              <a:t>‹Nr.›</a:t>
            </a:fld>
            <a:endParaRPr lang="es-ES"/>
          </a:p>
        </p:txBody>
      </p:sp>
    </p:spTree>
    <p:extLst>
      <p:ext uri="{BB962C8B-B14F-4D97-AF65-F5344CB8AC3E}">
        <p14:creationId xmlns:p14="http://schemas.microsoft.com/office/powerpoint/2010/main" val="644159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BB42435-C6D8-495A-BF72-C7AD7A5B79F6}" type="datetimeFigureOut">
              <a:rPr lang="es-ES" smtClean="0"/>
              <a:t>9/11/15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CC6D91FA-7322-404B-95F0-7FAAE5E5F259}" type="slidenum">
              <a:rPr lang="es-ES" smtClean="0"/>
              <a:t>‹Nr.›</a:t>
            </a:fld>
            <a:endParaRPr lang="es-ES"/>
          </a:p>
        </p:txBody>
      </p:sp>
    </p:spTree>
    <p:extLst>
      <p:ext uri="{BB962C8B-B14F-4D97-AF65-F5344CB8AC3E}">
        <p14:creationId xmlns:p14="http://schemas.microsoft.com/office/powerpoint/2010/main" val="2726297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BB42435-C6D8-495A-BF72-C7AD7A5B79F6}" type="datetimeFigureOut">
              <a:rPr lang="es-ES" smtClean="0"/>
              <a:t>9/11/15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C6D91FA-7322-404B-95F0-7FAAE5E5F259}" type="slidenum">
              <a:rPr lang="es-ES" smtClean="0"/>
              <a:t>‹Nr.›</a:t>
            </a:fld>
            <a:endParaRPr lang="es-ES"/>
          </a:p>
        </p:txBody>
      </p:sp>
    </p:spTree>
    <p:extLst>
      <p:ext uri="{BB962C8B-B14F-4D97-AF65-F5344CB8AC3E}">
        <p14:creationId xmlns:p14="http://schemas.microsoft.com/office/powerpoint/2010/main" val="1170773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BB42435-C6D8-495A-BF72-C7AD7A5B79F6}" type="datetimeFigureOut">
              <a:rPr lang="es-ES" smtClean="0"/>
              <a:t>9/11/15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C6D91FA-7322-404B-95F0-7FAAE5E5F259}" type="slidenum">
              <a:rPr lang="es-ES" smtClean="0"/>
              <a:t>‹Nr.›</a:t>
            </a:fld>
            <a:endParaRPr lang="es-ES"/>
          </a:p>
        </p:txBody>
      </p:sp>
    </p:spTree>
    <p:extLst>
      <p:ext uri="{BB962C8B-B14F-4D97-AF65-F5344CB8AC3E}">
        <p14:creationId xmlns:p14="http://schemas.microsoft.com/office/powerpoint/2010/main" val="2111869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B42435-C6D8-495A-BF72-C7AD7A5B79F6}" type="datetimeFigureOut">
              <a:rPr lang="es-ES" smtClean="0"/>
              <a:t>9/11/15</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6D91FA-7322-404B-95F0-7FAAE5E5F259}" type="slidenum">
              <a:rPr lang="es-ES" smtClean="0"/>
              <a:t>‹Nr.›</a:t>
            </a:fld>
            <a:endParaRPr lang="es-ES"/>
          </a:p>
        </p:txBody>
      </p:sp>
    </p:spTree>
    <p:extLst>
      <p:ext uri="{BB962C8B-B14F-4D97-AF65-F5344CB8AC3E}">
        <p14:creationId xmlns:p14="http://schemas.microsoft.com/office/powerpoint/2010/main" val="2153233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4" Type="http://schemas.openxmlformats.org/officeDocument/2006/relationships/image" Target="../media/image14.gif"/><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file://localhost/Volumes/OSCAR%20PEREZ/Oscar%20A.%20P%C3%A9rez%20Sayago/2.%20BIBLIOTECA/3.%20ERE/BIBLIOTECA/VIDEOS/Aprender%20a%20conocer.mov" TargetMode="External"/><Relationship Id="rId5" Type="http://schemas.openxmlformats.org/officeDocument/2006/relationships/image" Target="../media/image19.png"/><Relationship Id="rId6" Type="http://schemas.openxmlformats.org/officeDocument/2006/relationships/hyperlink" Target="file://localhost/Volumes/OSCAR%20PEREZ/Oscar%20A.%20P%C3%A9rez%20Sayago/2.%20BIBLIOTECA/3.%20ERE/BIBLIOTECA/VIDEOS/Aprender%20a%20vivir.mov" TargetMode="External"/><Relationship Id="rId7" Type="http://schemas.openxmlformats.org/officeDocument/2006/relationships/image" Target="../media/image20.png"/><Relationship Id="rId8" Type="http://schemas.openxmlformats.org/officeDocument/2006/relationships/hyperlink" Target="file://localhost/Volumes/OSCAR%20PEREZ/Oscar%20A.%20P%C3%A9rez%20Sayago/2.%20BIBLIOTECA/3.%20ERE/BIBLIOTECA/VIDEOS/Aprender%20a%20ser.mov" TargetMode="External"/><Relationship Id="rId9"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hyperlink" Target="file://localhost/Volumes/OSCAR%20PEREZ/Oscar%20A.%20P%C3%A9rez%20Sayago/2.%20BIBLIOTECA/3.%20ERE/BIBLIOTECA/VIDEOS/Aprender%20a%20hacer.mov"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hyperlink" Target="file://localhost/Volumes/OSCAR%20PEREZ/Oscar%20A.%20P%C3%A9rez%20Sayago/2.%20BIBLIOTECA/3.%20ERE/BIBLIOTECA/VIDEOS/Escuchemos%20a%20los%20estudiantes.mov"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hyperlink" Target="file://localhost/Volumes/OSCAR%20PEREZ/Oscar%20A.%20P%C3%A9rez%20Sayago/2.%20BIBLIOTECA/3.%20ERE/BIBLIOTECA/VIDEOS/Humanizar%20la%20Escuela.mov" TargetMode="External"/><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hyperlink" Target="D:%5CDocuments%5C2.%20BIBLIOTECA%5C3.%20ERE%5CBIBLIOTECA%5CVIDEOS%5CLa%20Escuela%20Cat%C3%B3lica%20en%20los%20umbrales%20del%20Tercer%20Milenio.wmv" TargetMode="External"/><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3.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file://localhost/Volumes/OSCAR%20PEREZ/Oscar%20A.%20P%C3%A9rez%20Sayago/2.%20BIBLIOTECA/3.%20ERE/BIBLIOTECA/VIDEOS/Una%20asignatura%20apasionante.mov" TargetMode="Externa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3.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hyperlink" Target="file://localhost/Volumes/OSCAR%20PEREZ/Oscar%20A.%20P%C3%A9rez%20Sayago/2.%20BIBLIOTECA/3.%20ERE/BIBLIOTECA/VIDEOS/Profesor%20-%20Lengua%20de%20las%20mariposas.mov"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hyperlink" Target="file://localhost/Volumes/OSCAR%20PEREZ/Oscar%20A.%20P%C3%A9rez%20Sayago/2.%20BIBLIOTECA/3.%20ERE/BIBLIOTECA/VIDEOS/Interioridad%20-%20Indomable.mov"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hyperlink" Target="file://localhost/Volumes/OSCAR%20PEREZ/Oscar%20A.%20P%C3%A9rez%20Sayago/2.%20BIBLIOTECA/3.%20ERE/BIBLIOTECA/VIDEOS/La%20mejor%20ense%C3%B1anza.m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577864" y="339465"/>
            <a:ext cx="11003333" cy="1754326"/>
          </a:xfrm>
          <a:prstGeom prst="rect">
            <a:avLst/>
          </a:prstGeom>
          <a:noFill/>
        </p:spPr>
        <p:txBody>
          <a:bodyPr wrap="none" lIns="91440" tIns="45720" rIns="91440" bIns="45720">
            <a:spAutoFit/>
          </a:bodyPr>
          <a:lstStyle/>
          <a:p>
            <a:pPr algn="ctr"/>
            <a:r>
              <a:rPr lang="es-E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Candara" panose="020E0502030303020204" pitchFamily="34" charset="0"/>
              </a:rPr>
              <a:t>LA EDUCACIÓN RELIGIOSA ESCOLAR</a:t>
            </a:r>
          </a:p>
          <a:p>
            <a:pPr algn="ctr"/>
            <a:r>
              <a:rPr lang="es-ES" sz="5400" b="1" dirty="0" smtClean="0">
                <a:ln w="9525">
                  <a:solidFill>
                    <a:schemeClr val="bg1"/>
                  </a:solidFill>
                  <a:prstDash val="solid"/>
                </a:ln>
                <a:effectLst>
                  <a:outerShdw blurRad="12700" dist="38100" dir="2700000" algn="tl" rotWithShape="0">
                    <a:schemeClr val="bg1">
                      <a:lumMod val="50000"/>
                    </a:schemeClr>
                  </a:outerShdw>
                </a:effectLst>
                <a:latin typeface="Candara" panose="020E0502030303020204" pitchFamily="34" charset="0"/>
              </a:rPr>
              <a:t>EN LA ESCUELA DEL SIGLO XXI</a:t>
            </a:r>
            <a:endParaRPr lang="es-E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ndara" panose="020E0502030303020204" pitchFamily="34" charset="0"/>
            </a:endParaRPr>
          </a:p>
        </p:txBody>
      </p:sp>
      <p:sp>
        <p:nvSpPr>
          <p:cNvPr id="2" name="CuadroTexto 1"/>
          <p:cNvSpPr txBox="1"/>
          <p:nvPr/>
        </p:nvSpPr>
        <p:spPr>
          <a:xfrm>
            <a:off x="8020538" y="6174154"/>
            <a:ext cx="3634154" cy="523220"/>
          </a:xfrm>
          <a:prstGeom prst="rect">
            <a:avLst/>
          </a:prstGeom>
          <a:noFill/>
        </p:spPr>
        <p:txBody>
          <a:bodyPr wrap="square" rtlCol="0">
            <a:spAutoFit/>
          </a:bodyPr>
          <a:lstStyle/>
          <a:p>
            <a:pPr algn="r"/>
            <a:r>
              <a:rPr lang="es-ES" sz="2800" dirty="0" smtClean="0">
                <a:latin typeface="Brush Script MT Italic"/>
                <a:cs typeface="Brush Script MT Italic"/>
              </a:rPr>
              <a:t>Oscar A. Pérez Sayago</a:t>
            </a:r>
            <a:endParaRPr lang="es-ES" sz="2800" dirty="0">
              <a:latin typeface="Brush Script MT Italic"/>
              <a:cs typeface="Brush Script MT Italic"/>
            </a:endParaRPr>
          </a:p>
        </p:txBody>
      </p:sp>
      <p:pic>
        <p:nvPicPr>
          <p:cNvPr id="3" name="Imagen 2"/>
          <p:cNvPicPr>
            <a:picLocks noChangeAspect="1"/>
          </p:cNvPicPr>
          <p:nvPr/>
        </p:nvPicPr>
        <p:blipFill>
          <a:blip r:embed="rId2"/>
          <a:stretch>
            <a:fillRect/>
          </a:stretch>
        </p:blipFill>
        <p:spPr>
          <a:xfrm>
            <a:off x="674077" y="2248876"/>
            <a:ext cx="10970845" cy="3827585"/>
          </a:xfrm>
          <a:prstGeom prst="rect">
            <a:avLst/>
          </a:prstGeom>
        </p:spPr>
      </p:pic>
      <p:pic>
        <p:nvPicPr>
          <p:cNvPr id="5"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6235700"/>
            <a:ext cx="10985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94056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ppt_y</p:attrName>
                                        </p:attrNameLst>
                                      </p:cBhvr>
                                      <p:tavLst>
                                        <p:tav tm="0">
                                          <p:val>
                                            <p:strVal val="#ppt_y+#ppt_h*1.125000"/>
                                          </p:val>
                                        </p:tav>
                                        <p:tav tm="100000">
                                          <p:val>
                                            <p:strVal val="#ppt_y"/>
                                          </p:val>
                                        </p:tav>
                                      </p:tavLst>
                                    </p:anim>
                                    <p:animEffect transition="in" filter="wipe(up)">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2. LA ERE EN LA ESCUELA DEL SIGLO XXI</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pic>
        <p:nvPicPr>
          <p:cNvPr id="5" name="Picture 10" descr="http://3.bp.blogspot.com/_MlF9utlaZjY/TBrMfv_Y-fI/AAAAAAAAACE/ND-U2QAOvRY/s1600/aula-vac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079" y="1999129"/>
            <a:ext cx="9310688" cy="473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3.bp.blogspot.com/-DS-P-ndyGx0/TdGLcLuR-ZI/AAAAAAAAABI/tRf0KMDWETk/s1600/alumno.gif"/>
          <p:cNvPicPr>
            <a:picLocks noChangeAspect="1" noChangeArrowheads="1" noCrop="1"/>
          </p:cNvPicPr>
          <p:nvPr/>
        </p:nvPicPr>
        <p:blipFill>
          <a:blip r:embed="rId3"/>
          <a:srcRect/>
          <a:stretch>
            <a:fillRect/>
          </a:stretch>
        </p:blipFill>
        <p:spPr bwMode="auto">
          <a:xfrm>
            <a:off x="977153" y="2428595"/>
            <a:ext cx="3819525" cy="4137025"/>
          </a:xfrm>
          <a:prstGeom prst="rect">
            <a:avLst/>
          </a:prstGeom>
          <a:ln>
            <a:noFill/>
          </a:ln>
          <a:effectLst>
            <a:outerShdw blurRad="292100" dist="139700" dir="2700000" algn="tl" rotWithShape="0">
              <a:srgbClr val="333333">
                <a:alpha val="65000"/>
              </a:srgbClr>
            </a:outerShdw>
          </a:effectLst>
        </p:spPr>
      </p:pic>
      <p:pic>
        <p:nvPicPr>
          <p:cNvPr id="7" name="Picture 2" descr="http://www.ecanogu1.bravehost.com/images/maestro3.gif"/>
          <p:cNvPicPr>
            <a:picLocks noChangeAspect="1" noChangeArrowheads="1" noCrop="1"/>
          </p:cNvPicPr>
          <p:nvPr/>
        </p:nvPicPr>
        <p:blipFill>
          <a:blip r:embed="rId4"/>
          <a:srcRect/>
          <a:stretch>
            <a:fillRect/>
          </a:stretch>
        </p:blipFill>
        <p:spPr bwMode="auto">
          <a:xfrm flipH="1">
            <a:off x="7171764" y="2357600"/>
            <a:ext cx="3603251" cy="4279013"/>
          </a:xfrm>
          <a:prstGeom prst="rect">
            <a:avLst/>
          </a:prstGeom>
          <a:ln>
            <a:noFill/>
          </a:ln>
          <a:effectLst>
            <a:outerShdw blurRad="292100" dist="139700" dir="2700000" algn="tl" rotWithShape="0">
              <a:srgbClr val="333333">
                <a:alpha val="65000"/>
              </a:srgbClr>
            </a:outerShdw>
          </a:effectLst>
        </p:spPr>
      </p:pic>
      <p:grpSp>
        <p:nvGrpSpPr>
          <p:cNvPr id="8" name="8 Grupo"/>
          <p:cNvGrpSpPr>
            <a:grpSpLocks/>
          </p:cNvGrpSpPr>
          <p:nvPr/>
        </p:nvGrpSpPr>
        <p:grpSpPr bwMode="auto">
          <a:xfrm>
            <a:off x="3714191" y="2537011"/>
            <a:ext cx="4282328" cy="1429871"/>
            <a:chOff x="1571604" y="194007"/>
            <a:chExt cx="5929354" cy="3234993"/>
          </a:xfrm>
        </p:grpSpPr>
        <p:pic>
          <p:nvPicPr>
            <p:cNvPr id="9" name="Picture 2" descr="http://www.educa.madrid.org/web/eei.losmolinos.alcala/images/Pizarra5.png"/>
            <p:cNvPicPr>
              <a:picLocks noChangeAspect="1" noChangeArrowheads="1"/>
            </p:cNvPicPr>
            <p:nvPr/>
          </p:nvPicPr>
          <p:blipFill>
            <a:blip r:embed="rId5"/>
            <a:srcRect/>
            <a:stretch>
              <a:fillRect/>
            </a:stretch>
          </p:blipFill>
          <p:spPr bwMode="auto">
            <a:xfrm>
              <a:off x="1571604" y="194007"/>
              <a:ext cx="5929354" cy="3234993"/>
            </a:xfrm>
            <a:prstGeom prst="round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0" name="Picture 2" descr="http://www.educa.madrid.org/web/eei.losmolinos.alcala/images/Pizarra5.png"/>
            <p:cNvPicPr>
              <a:picLocks noChangeAspect="1" noChangeArrowheads="1"/>
            </p:cNvPicPr>
            <p:nvPr/>
          </p:nvPicPr>
          <p:blipFill>
            <a:blip r:embed="rId5">
              <a:extLst>
                <a:ext uri="{28A0092B-C50C-407E-A947-70E740481C1C}">
                  <a14:useLocalDpi xmlns:a14="http://schemas.microsoft.com/office/drawing/2010/main" val="0"/>
                </a:ext>
              </a:extLst>
            </a:blip>
            <a:srcRect l="5862" t="9166" r="6184" b="73167"/>
            <a:stretch>
              <a:fillRect/>
            </a:stretch>
          </p:blipFill>
          <p:spPr bwMode="auto">
            <a:xfrm>
              <a:off x="1928794" y="428604"/>
              <a:ext cx="5214974" cy="264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CuadroTexto 11"/>
          <p:cNvSpPr txBox="1"/>
          <p:nvPr/>
        </p:nvSpPr>
        <p:spPr>
          <a:xfrm>
            <a:off x="3971365" y="2680447"/>
            <a:ext cx="3792070" cy="830997"/>
          </a:xfrm>
          <a:prstGeom prst="rect">
            <a:avLst/>
          </a:prstGeom>
          <a:noFill/>
        </p:spPr>
        <p:txBody>
          <a:bodyPr wrap="square" rtlCol="0">
            <a:spAutoFit/>
          </a:bodyPr>
          <a:lstStyle/>
          <a:p>
            <a:pPr algn="ctr"/>
            <a:r>
              <a:rPr lang="es-ES" sz="2400" b="1" dirty="0" smtClean="0">
                <a:solidFill>
                  <a:schemeClr val="bg1"/>
                </a:solidFill>
                <a:latin typeface="Candara" panose="020E0502030303020204" pitchFamily="34" charset="0"/>
              </a:rPr>
              <a:t>¿Cuál es el aporte de la ERE a la escuela del siglo XXI?</a:t>
            </a:r>
            <a:endParaRPr lang="es-ES" sz="24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5269741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7" presetClass="entr" presetSubtype="2"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1000" fill="hold"/>
                                        <p:tgtEl>
                                          <p:spTgt spid="7"/>
                                        </p:tgtEl>
                                        <p:attrNameLst>
                                          <p:attrName>ppt_x</p:attrName>
                                        </p:attrNameLst>
                                      </p:cBhvr>
                                      <p:tavLst>
                                        <p:tav tm="0">
                                          <p:val>
                                            <p:strVal val="1+#ppt_w/2"/>
                                          </p:val>
                                        </p:tav>
                                        <p:tav tm="100000">
                                          <p:val>
                                            <p:strVal val="#ppt_x"/>
                                          </p:val>
                                        </p:tav>
                                      </p:tavLst>
                                    </p:anim>
                                    <p:anim calcmode="lin" valueType="num">
                                      <p:cBhvr additive="base">
                                        <p:cTn id="36"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marL="0" indent="0" algn="ctr">
              <a:buNone/>
            </a:pPr>
            <a:r>
              <a:rPr lang="es-ES" dirty="0" smtClean="0">
                <a:latin typeface="Candara" panose="020E0502030303020204" pitchFamily="34" charset="0"/>
              </a:rPr>
              <a:t>La ERE forma parte como elemento integrante del sistema de transmisión cultural de la sociedad. Y, querámoslo o no, está afectada por los cambios que afectan al resto de los elementos del sistema escolar.</a:t>
            </a:r>
            <a:endParaRPr lang="es-ES" dirty="0">
              <a:latin typeface="Candara" panose="020E0502030303020204" pitchFamily="34" charset="0"/>
            </a:endParaRPr>
          </a:p>
        </p:txBody>
      </p:sp>
      <p:sp>
        <p:nvSpPr>
          <p:cNvPr id="4"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2. LA ERE EN LA ESCUELA DEL SIGLO XXI</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pic>
        <p:nvPicPr>
          <p:cNvPr id="2" name="Imagen 1"/>
          <p:cNvPicPr>
            <a:picLocks noChangeAspect="1"/>
          </p:cNvPicPr>
          <p:nvPr/>
        </p:nvPicPr>
        <p:blipFill>
          <a:blip r:embed="rId2"/>
          <a:stretch>
            <a:fillRect/>
          </a:stretch>
        </p:blipFill>
        <p:spPr>
          <a:xfrm>
            <a:off x="2565400" y="3519130"/>
            <a:ext cx="7061200" cy="3131704"/>
          </a:xfrm>
          <a:prstGeom prst="rect">
            <a:avLst/>
          </a:prstGeom>
        </p:spPr>
      </p:pic>
    </p:spTree>
    <p:extLst>
      <p:ext uri="{BB962C8B-B14F-4D97-AF65-F5344CB8AC3E}">
        <p14:creationId xmlns:p14="http://schemas.microsoft.com/office/powerpoint/2010/main" val="3618801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down)">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2166284"/>
            <a:ext cx="5428129" cy="4351338"/>
          </a:xfrm>
        </p:spPr>
        <p:txBody>
          <a:bodyPr/>
          <a:lstStyle/>
          <a:p>
            <a:pPr marL="0" indent="0" algn="ctr">
              <a:buNone/>
            </a:pPr>
            <a:r>
              <a:rPr lang="es-ES" dirty="0" smtClean="0">
                <a:latin typeface="Candara" panose="020E0502030303020204" pitchFamily="34" charset="0"/>
              </a:rPr>
              <a:t>La situación hacia la que la sociedad mundial camina, y para la que “la educación a lo largo de la vida” es una respuesta, requiere que la educación escolar actual asuma una serie de principios que le den una configuración acorde con las exigencias de este futuro. Y estos principios si afectan la enseñanza de la ERE.</a:t>
            </a:r>
            <a:endParaRPr lang="es-ES" dirty="0">
              <a:latin typeface="Candara" panose="020E0502030303020204" pitchFamily="34" charset="0"/>
            </a:endParaRPr>
          </a:p>
        </p:txBody>
      </p:sp>
      <p:sp>
        <p:nvSpPr>
          <p:cNvPr id="4"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2. LA ERE EN LA ESCUELA DEL SIGLO XXI</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pic>
        <p:nvPicPr>
          <p:cNvPr id="5" name="Imagen 4"/>
          <p:cNvPicPr>
            <a:picLocks noChangeAspect="1"/>
          </p:cNvPicPr>
          <p:nvPr/>
        </p:nvPicPr>
        <p:blipFill>
          <a:blip r:embed="rId2"/>
          <a:stretch>
            <a:fillRect/>
          </a:stretch>
        </p:blipFill>
        <p:spPr>
          <a:xfrm>
            <a:off x="7023848" y="2066366"/>
            <a:ext cx="4074458" cy="4074458"/>
          </a:xfrm>
          <a:prstGeom prst="rect">
            <a:avLst/>
          </a:prstGeom>
        </p:spPr>
      </p:pic>
    </p:spTree>
    <p:extLst>
      <p:ext uri="{BB962C8B-B14F-4D97-AF65-F5344CB8AC3E}">
        <p14:creationId xmlns:p14="http://schemas.microsoft.com/office/powerpoint/2010/main" val="480690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1" y="2076637"/>
            <a:ext cx="10515600" cy="908610"/>
          </a:xfrm>
        </p:spPr>
        <p:txBody>
          <a:bodyPr/>
          <a:lstStyle/>
          <a:p>
            <a:pPr marL="0" indent="0">
              <a:buNone/>
            </a:pPr>
            <a:r>
              <a:rPr lang="es-ES" dirty="0" smtClean="0">
                <a:latin typeface="Candara" panose="020E0502030303020204" pitchFamily="34" charset="0"/>
              </a:rPr>
              <a:t>Los cuatro pilares de la educación como principios educativos para la ERE:</a:t>
            </a:r>
          </a:p>
        </p:txBody>
      </p:sp>
      <p:sp>
        <p:nvSpPr>
          <p:cNvPr id="4"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2. LA ERE EN LA ESCUELA DEL SIGLO XXI</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sp>
        <p:nvSpPr>
          <p:cNvPr id="5" name="Rectángulo 4"/>
          <p:cNvSpPr/>
          <p:nvPr/>
        </p:nvSpPr>
        <p:spPr>
          <a:xfrm>
            <a:off x="838200" y="3245224"/>
            <a:ext cx="2556313" cy="869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smtClean="0">
                <a:latin typeface="Candara" panose="020E0502030303020204" pitchFamily="34" charset="0"/>
              </a:rPr>
              <a:t>Aprender a conocer</a:t>
            </a:r>
            <a:endParaRPr lang="es-ES" sz="2800" dirty="0">
              <a:latin typeface="Candara" panose="020E0502030303020204" pitchFamily="34" charset="0"/>
            </a:endParaRPr>
          </a:p>
        </p:txBody>
      </p:sp>
      <p:sp>
        <p:nvSpPr>
          <p:cNvPr id="9" name="Rectángulo 8"/>
          <p:cNvSpPr/>
          <p:nvPr/>
        </p:nvSpPr>
        <p:spPr>
          <a:xfrm>
            <a:off x="3472543" y="3245224"/>
            <a:ext cx="2556313" cy="869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smtClean="0">
                <a:latin typeface="Candara" panose="020E0502030303020204" pitchFamily="34" charset="0"/>
              </a:rPr>
              <a:t>Aprender a hacer</a:t>
            </a:r>
            <a:endParaRPr lang="es-ES" sz="2800" dirty="0">
              <a:latin typeface="Candara" panose="020E0502030303020204" pitchFamily="34" charset="0"/>
            </a:endParaRPr>
          </a:p>
        </p:txBody>
      </p:sp>
      <p:sp>
        <p:nvSpPr>
          <p:cNvPr id="10" name="Rectángulo 9"/>
          <p:cNvSpPr/>
          <p:nvPr/>
        </p:nvSpPr>
        <p:spPr>
          <a:xfrm>
            <a:off x="6117497" y="3245224"/>
            <a:ext cx="2556313" cy="869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smtClean="0">
                <a:latin typeface="Candara" panose="020E0502030303020204" pitchFamily="34" charset="0"/>
              </a:rPr>
              <a:t>Aprender a vivir juntos</a:t>
            </a:r>
            <a:endParaRPr lang="es-ES" sz="2800" dirty="0">
              <a:latin typeface="Candara" panose="020E0502030303020204" pitchFamily="34" charset="0"/>
            </a:endParaRPr>
          </a:p>
        </p:txBody>
      </p:sp>
      <p:sp>
        <p:nvSpPr>
          <p:cNvPr id="11" name="Rectángulo 10"/>
          <p:cNvSpPr/>
          <p:nvPr/>
        </p:nvSpPr>
        <p:spPr>
          <a:xfrm>
            <a:off x="8797487" y="3245224"/>
            <a:ext cx="2556313" cy="869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smtClean="0">
                <a:latin typeface="Candara" panose="020E0502030303020204" pitchFamily="34" charset="0"/>
              </a:rPr>
              <a:t>Aprender a ser</a:t>
            </a:r>
            <a:endParaRPr lang="es-ES" sz="2800" dirty="0">
              <a:latin typeface="Candara" panose="020E0502030303020204" pitchFamily="34" charset="0"/>
            </a:endParaRPr>
          </a:p>
        </p:txBody>
      </p:sp>
      <p:pic>
        <p:nvPicPr>
          <p:cNvPr id="6" name="Imagen 5">
            <a:hlinkClick r:id="rId2" action="ppaction://hlinkfile"/>
          </p:cNvPr>
          <p:cNvPicPr>
            <a:picLocks noChangeAspect="1"/>
          </p:cNvPicPr>
          <p:nvPr/>
        </p:nvPicPr>
        <p:blipFill>
          <a:blip r:embed="rId3"/>
          <a:stretch>
            <a:fillRect/>
          </a:stretch>
        </p:blipFill>
        <p:spPr>
          <a:xfrm>
            <a:off x="3477617" y="4233049"/>
            <a:ext cx="2550509" cy="2015300"/>
          </a:xfrm>
          <a:prstGeom prst="rect">
            <a:avLst/>
          </a:prstGeom>
        </p:spPr>
      </p:pic>
      <p:pic>
        <p:nvPicPr>
          <p:cNvPr id="2" name="Imagen 1">
            <a:hlinkClick r:id="rId4" action="ppaction://hlinkfile"/>
          </p:cNvPr>
          <p:cNvPicPr>
            <a:picLocks noChangeAspect="1"/>
          </p:cNvPicPr>
          <p:nvPr/>
        </p:nvPicPr>
        <p:blipFill>
          <a:blip r:embed="rId5"/>
          <a:stretch>
            <a:fillRect/>
          </a:stretch>
        </p:blipFill>
        <p:spPr>
          <a:xfrm>
            <a:off x="865104" y="4223848"/>
            <a:ext cx="2536725" cy="2024502"/>
          </a:xfrm>
          <a:prstGeom prst="rect">
            <a:avLst/>
          </a:prstGeom>
        </p:spPr>
      </p:pic>
      <p:pic>
        <p:nvPicPr>
          <p:cNvPr id="7" name="Imagen 6">
            <a:hlinkClick r:id="rId6" action="ppaction://hlinkfile"/>
          </p:cNvPr>
          <p:cNvPicPr>
            <a:picLocks noChangeAspect="1"/>
          </p:cNvPicPr>
          <p:nvPr/>
        </p:nvPicPr>
        <p:blipFill>
          <a:blip r:embed="rId7"/>
          <a:stretch>
            <a:fillRect/>
          </a:stretch>
        </p:blipFill>
        <p:spPr>
          <a:xfrm>
            <a:off x="6114259" y="4249614"/>
            <a:ext cx="2560818" cy="1992924"/>
          </a:xfrm>
          <a:prstGeom prst="rect">
            <a:avLst/>
          </a:prstGeom>
        </p:spPr>
      </p:pic>
      <p:pic>
        <p:nvPicPr>
          <p:cNvPr id="8" name="Imagen 7">
            <a:hlinkClick r:id="rId8" action="ppaction://hlinkfile"/>
          </p:cNvPr>
          <p:cNvPicPr>
            <a:picLocks noChangeAspect="1"/>
          </p:cNvPicPr>
          <p:nvPr/>
        </p:nvPicPr>
        <p:blipFill>
          <a:blip r:embed="rId9"/>
          <a:stretch>
            <a:fillRect/>
          </a:stretch>
        </p:blipFill>
        <p:spPr>
          <a:xfrm flipH="1">
            <a:off x="8832230" y="4298461"/>
            <a:ext cx="2539153" cy="1953848"/>
          </a:xfrm>
          <a:prstGeom prst="rect">
            <a:avLst/>
          </a:prstGeom>
        </p:spPr>
      </p:pic>
    </p:spTree>
    <p:extLst>
      <p:ext uri="{BB962C8B-B14F-4D97-AF65-F5344CB8AC3E}">
        <p14:creationId xmlns:p14="http://schemas.microsoft.com/office/powerpoint/2010/main" val="1902231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par>
                                <p:cTn id="18" presetID="18" presetClass="entr" presetSubtype="12"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strips(down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Left)">
                                      <p:cBhvr>
                                        <p:cTn id="25" dur="500"/>
                                        <p:tgtEl>
                                          <p:spTgt spid="9"/>
                                        </p:tgtEl>
                                      </p:cBhvr>
                                    </p:animEffect>
                                  </p:childTnLst>
                                </p:cTn>
                              </p:par>
                              <p:par>
                                <p:cTn id="26" presetID="18" presetClass="entr" presetSubtype="12"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trips(down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strips(downLeft)">
                                      <p:cBhvr>
                                        <p:cTn id="33" dur="500"/>
                                        <p:tgtEl>
                                          <p:spTgt spid="10"/>
                                        </p:tgtEl>
                                      </p:cBhvr>
                                    </p:animEffect>
                                  </p:childTnLst>
                                </p:cTn>
                              </p:par>
                              <p:par>
                                <p:cTn id="34" presetID="18" presetClass="entr" presetSubtype="12"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strips(down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strips(downLeft)">
                                      <p:cBhvr>
                                        <p:cTn id="41" dur="500"/>
                                        <p:tgtEl>
                                          <p:spTgt spid="11"/>
                                        </p:tgtEl>
                                      </p:cBhvr>
                                    </p:animEffect>
                                  </p:childTnLst>
                                </p:cTn>
                              </p:par>
                              <p:par>
                                <p:cTn id="42" presetID="18" presetClass="entr" presetSubtype="12"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strips(down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131859" y="2040777"/>
            <a:ext cx="5221941" cy="4351338"/>
          </a:xfrm>
        </p:spPr>
        <p:txBody>
          <a:bodyPr>
            <a:normAutofit/>
          </a:bodyPr>
          <a:lstStyle/>
          <a:p>
            <a:pPr marL="0" indent="0" algn="just">
              <a:buNone/>
            </a:pPr>
            <a:r>
              <a:rPr lang="es-ES" dirty="0" smtClean="0">
                <a:latin typeface="Candara" panose="020E0502030303020204" pitchFamily="34" charset="0"/>
              </a:rPr>
              <a:t>La disciplina de la ERE en la escuela centra sus esfuerzos en la transmisión de conocimientos a las nuevas generaciones.</a:t>
            </a:r>
          </a:p>
          <a:p>
            <a:pPr marL="0" indent="0" algn="just">
              <a:buNone/>
            </a:pPr>
            <a:r>
              <a:rPr lang="es-ES" i="1" dirty="0" smtClean="0">
                <a:latin typeface="Candara" panose="020E0502030303020204" pitchFamily="34" charset="0"/>
              </a:rPr>
              <a:t>Sociólogo Kerkhofs: “lo que es más importante es ciertamente la mutación de la fe en Dios. Dios va haciéndose cada vez menos importante”. “La transmisión se ha hecho precaria”.</a:t>
            </a:r>
          </a:p>
          <a:p>
            <a:pPr marL="0" indent="0" algn="just">
              <a:buNone/>
            </a:pPr>
            <a:endParaRPr lang="es-ES" i="1" dirty="0">
              <a:latin typeface="Candara" panose="020E0502030303020204" pitchFamily="34" charset="0"/>
            </a:endParaRPr>
          </a:p>
        </p:txBody>
      </p:sp>
      <p:sp>
        <p:nvSpPr>
          <p:cNvPr id="4"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2. LA ERE EN LA ESCUELA DEL SIGLO XXI</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pic>
        <p:nvPicPr>
          <p:cNvPr id="5" name="Imagen 4"/>
          <p:cNvPicPr>
            <a:picLocks noChangeAspect="1"/>
          </p:cNvPicPr>
          <p:nvPr/>
        </p:nvPicPr>
        <p:blipFill>
          <a:blip r:embed="rId2"/>
          <a:stretch>
            <a:fillRect/>
          </a:stretch>
        </p:blipFill>
        <p:spPr>
          <a:xfrm>
            <a:off x="632012" y="2040777"/>
            <a:ext cx="5401235" cy="4093793"/>
          </a:xfrm>
          <a:prstGeom prst="rect">
            <a:avLst/>
          </a:prstGeom>
        </p:spPr>
      </p:pic>
    </p:spTree>
    <p:extLst>
      <p:ext uri="{BB962C8B-B14F-4D97-AF65-F5344CB8AC3E}">
        <p14:creationId xmlns:p14="http://schemas.microsoft.com/office/powerpoint/2010/main" val="3232899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825625"/>
            <a:ext cx="10515600" cy="871351"/>
          </a:xfrm>
        </p:spPr>
        <p:txBody>
          <a:bodyPr/>
          <a:lstStyle/>
          <a:p>
            <a:pPr marL="0" indent="0" algn="ctr">
              <a:buNone/>
            </a:pPr>
            <a:r>
              <a:rPr lang="es-ES" dirty="0" smtClean="0">
                <a:latin typeface="Candara" panose="020E0502030303020204" pitchFamily="34" charset="0"/>
              </a:rPr>
              <a:t>La ERE entendida como transmisión de conocimientos, se encuentra hoy en situación de crisis universalmente conocida.</a:t>
            </a:r>
            <a:endParaRPr lang="es-ES" dirty="0">
              <a:latin typeface="Candara" panose="020E0502030303020204" pitchFamily="34" charset="0"/>
            </a:endParaRPr>
          </a:p>
        </p:txBody>
      </p:sp>
      <p:sp>
        <p:nvSpPr>
          <p:cNvPr id="4"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2</a:t>
            </a:r>
            <a:r>
              <a:rPr lang="es-AR" sz="3200" b="1" smtClean="0">
                <a:solidFill>
                  <a:schemeClr val="bg1"/>
                </a:solidFill>
                <a:effectLst>
                  <a:outerShdw blurRad="38100" dist="38100" dir="2700000" algn="tl">
                    <a:srgbClr val="000000">
                      <a:alpha val="43137"/>
                    </a:srgbClr>
                  </a:outerShdw>
                </a:effectLst>
                <a:latin typeface="Candara" panose="020E0502030303020204" pitchFamily="34" charset="0"/>
              </a:rPr>
              <a:t>. LA ERE EN LA </a:t>
            </a: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ESCUELA DEL SIGLO XXI</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pic>
        <p:nvPicPr>
          <p:cNvPr id="5" name="Imagen 4"/>
          <p:cNvPicPr>
            <a:picLocks noChangeAspect="1"/>
          </p:cNvPicPr>
          <p:nvPr/>
        </p:nvPicPr>
        <p:blipFill>
          <a:blip r:embed="rId2"/>
          <a:stretch>
            <a:fillRect/>
          </a:stretch>
        </p:blipFill>
        <p:spPr>
          <a:xfrm>
            <a:off x="2187389" y="2696976"/>
            <a:ext cx="7620000" cy="3865189"/>
          </a:xfrm>
          <a:prstGeom prst="rect">
            <a:avLst/>
          </a:prstGeom>
        </p:spPr>
      </p:pic>
    </p:spTree>
    <p:extLst>
      <p:ext uri="{BB962C8B-B14F-4D97-AF65-F5344CB8AC3E}">
        <p14:creationId xmlns:p14="http://schemas.microsoft.com/office/powerpoint/2010/main" val="40246853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2085602"/>
            <a:ext cx="4836459" cy="4351338"/>
          </a:xfrm>
        </p:spPr>
        <p:txBody>
          <a:bodyPr>
            <a:normAutofit lnSpcReduction="10000"/>
          </a:bodyPr>
          <a:lstStyle/>
          <a:p>
            <a:pPr marL="0" indent="0" algn="just">
              <a:buNone/>
            </a:pPr>
            <a:r>
              <a:rPr lang="es-ES" dirty="0" smtClean="0">
                <a:latin typeface="Candara" panose="020E0502030303020204" pitchFamily="34" charset="0"/>
              </a:rPr>
              <a:t>En la sociedad actual, la escuela ha perdido no sólo el monopolio de la transmisión cultural, sino que la misma función ha dejado de tener importancia como tarea identificadora de la escuela.</a:t>
            </a:r>
          </a:p>
          <a:p>
            <a:pPr marL="0" indent="0" algn="just">
              <a:buNone/>
            </a:pPr>
            <a:r>
              <a:rPr lang="es-ES" dirty="0" smtClean="0">
                <a:latin typeface="Candara" panose="020E0502030303020204" pitchFamily="34" charset="0"/>
              </a:rPr>
              <a:t>La escuela del siglo XXI sólo tendrá sentido en la medida que sea capaz de asumir nuevas funciones.</a:t>
            </a:r>
            <a:endParaRPr lang="es-ES" dirty="0">
              <a:latin typeface="Candara" panose="020E0502030303020204" pitchFamily="34" charset="0"/>
            </a:endParaRPr>
          </a:p>
        </p:txBody>
      </p:sp>
      <p:sp>
        <p:nvSpPr>
          <p:cNvPr id="4"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2. LA ERE EN LA ESCUELA DEL SIGLO XXI</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pic>
        <p:nvPicPr>
          <p:cNvPr id="5" name="Imagen 4"/>
          <p:cNvPicPr>
            <a:picLocks noChangeAspect="1"/>
          </p:cNvPicPr>
          <p:nvPr/>
        </p:nvPicPr>
        <p:blipFill>
          <a:blip r:embed="rId2"/>
          <a:stretch>
            <a:fillRect/>
          </a:stretch>
        </p:blipFill>
        <p:spPr>
          <a:xfrm>
            <a:off x="6096000" y="2220165"/>
            <a:ext cx="4845423" cy="2833396"/>
          </a:xfrm>
          <a:prstGeom prst="rect">
            <a:avLst/>
          </a:prstGeom>
        </p:spPr>
      </p:pic>
      <p:sp>
        <p:nvSpPr>
          <p:cNvPr id="6" name="CuadroTexto 5"/>
          <p:cNvSpPr txBox="1"/>
          <p:nvPr/>
        </p:nvSpPr>
        <p:spPr>
          <a:xfrm>
            <a:off x="6696635" y="5432612"/>
            <a:ext cx="3200400" cy="769441"/>
          </a:xfrm>
          <a:prstGeom prst="rect">
            <a:avLst/>
          </a:prstGeom>
          <a:noFill/>
        </p:spPr>
        <p:txBody>
          <a:bodyPr wrap="square" rtlCol="0">
            <a:spAutoFit/>
          </a:bodyPr>
          <a:lstStyle/>
          <a:p>
            <a:pPr algn="ctr"/>
            <a:r>
              <a:rPr lang="es-ES" sz="2200" dirty="0" smtClean="0">
                <a:latin typeface="Candara" panose="020E0502030303020204" pitchFamily="34" charset="0"/>
                <a:hlinkClick r:id="rId3" action="ppaction://hlinkfile"/>
              </a:rPr>
              <a:t>Escuchemos a los estudiantes</a:t>
            </a:r>
            <a:endParaRPr lang="es-ES" sz="2200" dirty="0">
              <a:latin typeface="Candara" panose="020E0502030303020204" pitchFamily="34" charset="0"/>
            </a:endParaRPr>
          </a:p>
        </p:txBody>
      </p:sp>
    </p:spTree>
    <p:extLst>
      <p:ext uri="{BB962C8B-B14F-4D97-AF65-F5344CB8AC3E}">
        <p14:creationId xmlns:p14="http://schemas.microsoft.com/office/powerpoint/2010/main" val="2051356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down)">
                                      <p:cBhvr>
                                        <p:cTn id="27" dur="500"/>
                                        <p:tgtEl>
                                          <p:spTgt spid="3">
                                            <p:txEl>
                                              <p:pRg st="0" end="0"/>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down)">
                                      <p:cBhvr>
                                        <p:cTn id="3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253319" y="1951131"/>
            <a:ext cx="6100482" cy="4351338"/>
          </a:xfrm>
        </p:spPr>
        <p:txBody>
          <a:bodyPr>
            <a:normAutofit fontScale="92500" lnSpcReduction="10000"/>
          </a:bodyPr>
          <a:lstStyle/>
          <a:p>
            <a:pPr marL="0" indent="0" algn="just">
              <a:buNone/>
            </a:pPr>
            <a:r>
              <a:rPr lang="es-ES" dirty="0" smtClean="0">
                <a:latin typeface="Candara" panose="020E0502030303020204" pitchFamily="34" charset="0"/>
              </a:rPr>
              <a:t>La escuela está llamada a:</a:t>
            </a:r>
          </a:p>
          <a:p>
            <a:pPr marL="0" indent="0" algn="just">
              <a:buNone/>
            </a:pPr>
            <a:endParaRPr lang="es-ES" dirty="0" smtClean="0">
              <a:latin typeface="Candara" panose="020E0502030303020204" pitchFamily="34" charset="0"/>
            </a:endParaRPr>
          </a:p>
          <a:p>
            <a:pPr algn="just">
              <a:buFont typeface="Wingdings" charset="2"/>
              <a:buChar char="ü"/>
            </a:pPr>
            <a:r>
              <a:rPr lang="es-ES" dirty="0" smtClean="0">
                <a:latin typeface="Candara" panose="020E0502030303020204" pitchFamily="34" charset="0"/>
              </a:rPr>
              <a:t>Estructurar y organizar las informaciones recibidas por los estudiantes a través de los otros medios; </a:t>
            </a:r>
          </a:p>
          <a:p>
            <a:pPr marL="0" indent="0" algn="just">
              <a:buNone/>
            </a:pPr>
            <a:endParaRPr lang="es-ES" dirty="0" smtClean="0">
              <a:latin typeface="Candara" panose="020E0502030303020204" pitchFamily="34" charset="0"/>
            </a:endParaRPr>
          </a:p>
          <a:p>
            <a:pPr algn="just">
              <a:buFont typeface="Wingdings" charset="2"/>
              <a:buChar char="ü"/>
            </a:pPr>
            <a:r>
              <a:rPr lang="es-ES" dirty="0" smtClean="0">
                <a:latin typeface="Candara" panose="020E0502030303020204" pitchFamily="34" charset="0"/>
              </a:rPr>
              <a:t>Proporcionar a las nuevas generaciones los recursos necesarios para poder relacionar, valorar y discernir las informaciones recibidas y su aplicación en la vida y la cultura.</a:t>
            </a:r>
            <a:endParaRPr lang="es-ES" dirty="0">
              <a:latin typeface="Candara" panose="020E0502030303020204" pitchFamily="34" charset="0"/>
            </a:endParaRPr>
          </a:p>
        </p:txBody>
      </p:sp>
      <p:sp>
        <p:nvSpPr>
          <p:cNvPr id="4"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2. LA ERE EN LA ESCUELA DEL SIGLO XXI</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pic>
        <p:nvPicPr>
          <p:cNvPr id="5" name="Imagen 4"/>
          <p:cNvPicPr>
            <a:picLocks noChangeAspect="1"/>
          </p:cNvPicPr>
          <p:nvPr/>
        </p:nvPicPr>
        <p:blipFill>
          <a:blip r:embed="rId2"/>
          <a:stretch>
            <a:fillRect/>
          </a:stretch>
        </p:blipFill>
        <p:spPr>
          <a:xfrm>
            <a:off x="932329" y="1951131"/>
            <a:ext cx="3809159" cy="4324302"/>
          </a:xfrm>
          <a:prstGeom prst="rect">
            <a:avLst/>
          </a:prstGeom>
        </p:spPr>
      </p:pic>
    </p:spTree>
    <p:extLst>
      <p:ext uri="{BB962C8B-B14F-4D97-AF65-F5344CB8AC3E}">
        <p14:creationId xmlns:p14="http://schemas.microsoft.com/office/powerpoint/2010/main" val="31420334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199" y="1825624"/>
            <a:ext cx="5553636" cy="5032375"/>
          </a:xfrm>
        </p:spPr>
        <p:txBody>
          <a:bodyPr>
            <a:normAutofit/>
          </a:bodyPr>
          <a:lstStyle/>
          <a:p>
            <a:pPr marL="0" indent="0">
              <a:buNone/>
            </a:pPr>
            <a:r>
              <a:rPr lang="es-ES" dirty="0" smtClean="0">
                <a:latin typeface="Candara" panose="020E0502030303020204" pitchFamily="34" charset="0"/>
              </a:rPr>
              <a:t>Las condiciones de vida en el futuro inmediato de las sociedades y del mundo requiere formación de:</a:t>
            </a:r>
          </a:p>
          <a:p>
            <a:pPr marL="514350" indent="-514350" algn="just">
              <a:buAutoNum type="alphaLcPeriod"/>
            </a:pPr>
            <a:r>
              <a:rPr lang="es-ES" dirty="0" smtClean="0">
                <a:latin typeface="Candara" panose="020E0502030303020204" pitchFamily="34" charset="0"/>
              </a:rPr>
              <a:t>Personas capaces de evolucionar, de adaptarse a un mundo en rápida mutación y de dominar el cambio.</a:t>
            </a:r>
          </a:p>
          <a:p>
            <a:pPr marL="514350" indent="-514350" algn="just">
              <a:buAutoNum type="alphaLcPeriod"/>
            </a:pPr>
            <a:r>
              <a:rPr lang="es-ES" dirty="0" smtClean="0">
                <a:latin typeface="Candara" panose="020E0502030303020204" pitchFamily="34" charset="0"/>
              </a:rPr>
              <a:t>Educación en términos de capacidades personales, en lugar de destrezas y conocimientos concretos.</a:t>
            </a:r>
          </a:p>
          <a:p>
            <a:pPr marL="514350" indent="-514350">
              <a:buAutoNum type="alphaLcParenR"/>
            </a:pPr>
            <a:endParaRPr lang="es-ES" dirty="0" smtClean="0"/>
          </a:p>
        </p:txBody>
      </p:sp>
      <p:sp>
        <p:nvSpPr>
          <p:cNvPr id="4"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2. LA ERE EN LA ESCUELA DEL SIGLO XXI</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pic>
        <p:nvPicPr>
          <p:cNvPr id="5" name="Imagen 4"/>
          <p:cNvPicPr>
            <a:picLocks noChangeAspect="1"/>
          </p:cNvPicPr>
          <p:nvPr/>
        </p:nvPicPr>
        <p:blipFill>
          <a:blip r:embed="rId2"/>
          <a:stretch>
            <a:fillRect/>
          </a:stretch>
        </p:blipFill>
        <p:spPr>
          <a:xfrm>
            <a:off x="6813176" y="1900516"/>
            <a:ext cx="4043083" cy="4536143"/>
          </a:xfrm>
          <a:prstGeom prst="rect">
            <a:avLst/>
          </a:prstGeom>
        </p:spPr>
      </p:pic>
    </p:spTree>
    <p:extLst>
      <p:ext uri="{BB962C8B-B14F-4D97-AF65-F5344CB8AC3E}">
        <p14:creationId xmlns:p14="http://schemas.microsoft.com/office/powerpoint/2010/main" val="649653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2. LA ERE EN LA ESCUELA DEL SIGLO XXI</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pic>
        <p:nvPicPr>
          <p:cNvPr id="6" name="Imagen 5"/>
          <p:cNvPicPr>
            <a:picLocks noChangeAspect="1"/>
          </p:cNvPicPr>
          <p:nvPr/>
        </p:nvPicPr>
        <p:blipFill>
          <a:blip r:embed="rId2"/>
          <a:stretch>
            <a:fillRect/>
          </a:stretch>
        </p:blipFill>
        <p:spPr>
          <a:xfrm>
            <a:off x="2303372" y="1981200"/>
            <a:ext cx="7746620" cy="4159624"/>
          </a:xfrm>
          <a:prstGeom prst="rect">
            <a:avLst/>
          </a:prstGeom>
        </p:spPr>
      </p:pic>
      <p:grpSp>
        <p:nvGrpSpPr>
          <p:cNvPr id="8" name="8 Grupo"/>
          <p:cNvGrpSpPr>
            <a:grpSpLocks/>
          </p:cNvGrpSpPr>
          <p:nvPr/>
        </p:nvGrpSpPr>
        <p:grpSpPr bwMode="auto">
          <a:xfrm>
            <a:off x="838200" y="1981200"/>
            <a:ext cx="4282328" cy="1429871"/>
            <a:chOff x="1571604" y="194007"/>
            <a:chExt cx="5929354" cy="3234993"/>
          </a:xfrm>
        </p:grpSpPr>
        <p:pic>
          <p:nvPicPr>
            <p:cNvPr id="9" name="Picture 2" descr="http://www.educa.madrid.org/web/eei.losmolinos.alcala/images/Pizarra5.png"/>
            <p:cNvPicPr>
              <a:picLocks noChangeAspect="1" noChangeArrowheads="1"/>
            </p:cNvPicPr>
            <p:nvPr/>
          </p:nvPicPr>
          <p:blipFill>
            <a:blip r:embed="rId3"/>
            <a:srcRect/>
            <a:stretch>
              <a:fillRect/>
            </a:stretch>
          </p:blipFill>
          <p:spPr bwMode="auto">
            <a:xfrm>
              <a:off x="1571604" y="194007"/>
              <a:ext cx="5929354" cy="3234993"/>
            </a:xfrm>
            <a:prstGeom prst="round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0" name="Picture 2" descr="http://www.educa.madrid.org/web/eei.losmolinos.alcala/images/Pizarra5.png"/>
            <p:cNvPicPr>
              <a:picLocks noChangeAspect="1" noChangeArrowheads="1"/>
            </p:cNvPicPr>
            <p:nvPr/>
          </p:nvPicPr>
          <p:blipFill>
            <a:blip r:embed="rId3">
              <a:extLst>
                <a:ext uri="{28A0092B-C50C-407E-A947-70E740481C1C}">
                  <a14:useLocalDpi xmlns:a14="http://schemas.microsoft.com/office/drawing/2010/main" val="0"/>
                </a:ext>
              </a:extLst>
            </a:blip>
            <a:srcRect l="5862" t="9166" r="6184" b="73167"/>
            <a:stretch>
              <a:fillRect/>
            </a:stretch>
          </p:blipFill>
          <p:spPr bwMode="auto">
            <a:xfrm>
              <a:off x="1928794" y="428604"/>
              <a:ext cx="5214974" cy="264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uadroTexto 10"/>
          <p:cNvSpPr txBox="1"/>
          <p:nvPr/>
        </p:nvSpPr>
        <p:spPr>
          <a:xfrm>
            <a:off x="1096172" y="2178423"/>
            <a:ext cx="3792070" cy="830997"/>
          </a:xfrm>
          <a:prstGeom prst="rect">
            <a:avLst/>
          </a:prstGeom>
          <a:noFill/>
        </p:spPr>
        <p:txBody>
          <a:bodyPr wrap="square" rtlCol="0">
            <a:spAutoFit/>
          </a:bodyPr>
          <a:lstStyle/>
          <a:p>
            <a:pPr algn="ctr"/>
            <a:r>
              <a:rPr lang="es-ES" sz="2400" b="1" dirty="0" smtClean="0">
                <a:solidFill>
                  <a:schemeClr val="bg1"/>
                </a:solidFill>
                <a:latin typeface="Candara" panose="020E0502030303020204" pitchFamily="34" charset="0"/>
              </a:rPr>
              <a:t>¿Cuál es el aporte de la ERE a la escuela del siglo XXI?</a:t>
            </a:r>
            <a:endParaRPr lang="es-ES" sz="2400" b="1" dirty="0">
              <a:solidFill>
                <a:schemeClr val="bg1"/>
              </a:solidFill>
              <a:latin typeface="Candara" panose="020E0502030303020204" pitchFamily="34" charset="0"/>
            </a:endParaRPr>
          </a:p>
        </p:txBody>
      </p:sp>
      <p:sp>
        <p:nvSpPr>
          <p:cNvPr id="12" name="CuadroTexto 11"/>
          <p:cNvSpPr txBox="1"/>
          <p:nvPr/>
        </p:nvSpPr>
        <p:spPr>
          <a:xfrm>
            <a:off x="2769816" y="6244516"/>
            <a:ext cx="6652368" cy="430887"/>
          </a:xfrm>
          <a:prstGeom prst="rect">
            <a:avLst/>
          </a:prstGeom>
          <a:noFill/>
        </p:spPr>
        <p:txBody>
          <a:bodyPr wrap="square" rtlCol="0">
            <a:spAutoFit/>
          </a:bodyPr>
          <a:lstStyle/>
          <a:p>
            <a:pPr algn="ctr"/>
            <a:r>
              <a:rPr lang="es-ES" sz="2200" dirty="0" smtClean="0">
                <a:latin typeface="Candara" panose="020E0502030303020204" pitchFamily="34" charset="0"/>
                <a:hlinkClick r:id="rId4" action="ppaction://hlinkfile"/>
              </a:rPr>
              <a:t>¿Humanizar lo cotidiano al humanizar la escuela?</a:t>
            </a:r>
            <a:endParaRPr lang="es-ES" sz="2200" dirty="0">
              <a:latin typeface="Candara" panose="020E0502030303020204" pitchFamily="34" charset="0"/>
            </a:endParaRPr>
          </a:p>
        </p:txBody>
      </p:sp>
    </p:spTree>
    <p:extLst>
      <p:ext uri="{BB962C8B-B14F-4D97-AF65-F5344CB8AC3E}">
        <p14:creationId xmlns:p14="http://schemas.microsoft.com/office/powerpoint/2010/main" val="9322341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0 Flecha curvada hacia la derecha"/>
          <p:cNvSpPr/>
          <p:nvPr/>
        </p:nvSpPr>
        <p:spPr>
          <a:xfrm flipH="1">
            <a:off x="8257054" y="2696977"/>
            <a:ext cx="2143125" cy="3000375"/>
          </a:xfrm>
          <a:prstGeom prst="curvedRightArrow">
            <a:avLst/>
          </a:prstGeom>
          <a:solidFill>
            <a:srgbClr val="006600"/>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5" name="9 Flecha curvada hacia la derecha"/>
          <p:cNvSpPr/>
          <p:nvPr/>
        </p:nvSpPr>
        <p:spPr>
          <a:xfrm>
            <a:off x="1827679" y="2696977"/>
            <a:ext cx="2000250" cy="3000375"/>
          </a:xfrm>
          <a:prstGeom prst="curvedRightArrow">
            <a:avLst/>
          </a:prstGeom>
          <a:solidFill>
            <a:srgbClr val="9900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6" name="4 CuadroTexto"/>
          <p:cNvSpPr txBox="1"/>
          <p:nvPr/>
        </p:nvSpPr>
        <p:spPr>
          <a:xfrm>
            <a:off x="7828441" y="2768409"/>
            <a:ext cx="2714644" cy="369332"/>
          </a:xfrm>
          <a:prstGeom prst="rect">
            <a:avLst/>
          </a:prstGeom>
          <a:solidFill>
            <a:srgbClr val="00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ctr" eaLnBrk="1" fontAlgn="auto" hangingPunct="1">
              <a:spcBef>
                <a:spcPts val="0"/>
              </a:spcBef>
              <a:spcAft>
                <a:spcPts val="0"/>
              </a:spcAft>
              <a:defRPr/>
            </a:pPr>
            <a:r>
              <a:rPr lang="es-AR" dirty="0">
                <a:solidFill>
                  <a:schemeClr val="bg1"/>
                </a:solidFill>
                <a:effectLst>
                  <a:outerShdw blurRad="38100" dist="38100" dir="2700000" algn="tl">
                    <a:srgbClr val="000000">
                      <a:alpha val="43137"/>
                    </a:srgbClr>
                  </a:outerShdw>
                </a:effectLst>
                <a:latin typeface="Candara" panose="020E0502030303020204" pitchFamily="34" charset="0"/>
                <a:cs typeface="Arial" pitchFamily="34" charset="0"/>
              </a:rPr>
              <a:t>ESCUELA</a:t>
            </a:r>
            <a:endParaRPr lang="en-US" dirty="0">
              <a:solidFill>
                <a:schemeClr val="bg1"/>
              </a:solidFill>
              <a:effectLst>
                <a:outerShdw blurRad="38100" dist="38100" dir="2700000" algn="tl">
                  <a:srgbClr val="000000">
                    <a:alpha val="43137"/>
                  </a:srgbClr>
                </a:outerShdw>
              </a:effectLst>
              <a:latin typeface="Candara" panose="020E0502030303020204" pitchFamily="34" charset="0"/>
              <a:cs typeface="Arial" pitchFamily="34" charset="0"/>
            </a:endParaRPr>
          </a:p>
        </p:txBody>
      </p:sp>
      <p:pic>
        <p:nvPicPr>
          <p:cNvPr id="7" name="Picture 4" descr="http://www.fmacuario.com.ar/wp-content/uploads/2011/08/Escuela.gif"/>
          <p:cNvPicPr>
            <a:picLocks noChangeAspect="1" noChangeArrowheads="1"/>
          </p:cNvPicPr>
          <p:nvPr/>
        </p:nvPicPr>
        <p:blipFill>
          <a:blip r:embed="rId2">
            <a:clrChange>
              <a:clrFrom>
                <a:srgbClr val="FFFFFF"/>
              </a:clrFrom>
              <a:clrTo>
                <a:srgbClr val="FFFFFF">
                  <a:alpha val="0"/>
                </a:srgbClr>
              </a:clrTo>
            </a:clrChange>
          </a:blip>
          <a:srcRect r="5187"/>
          <a:stretch>
            <a:fillRect/>
          </a:stretch>
        </p:blipFill>
        <p:spPr bwMode="auto">
          <a:xfrm>
            <a:off x="7899878" y="208798"/>
            <a:ext cx="2428892" cy="267526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3 CuadroTexto"/>
          <p:cNvSpPr txBox="1"/>
          <p:nvPr/>
        </p:nvSpPr>
        <p:spPr>
          <a:xfrm>
            <a:off x="1684773" y="2768409"/>
            <a:ext cx="2714644" cy="369332"/>
          </a:xfrm>
          <a:prstGeom prst="rect">
            <a:avLst/>
          </a:prstGeom>
          <a:solidFill>
            <a:srgbClr val="99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ctr" eaLnBrk="1" fontAlgn="auto" hangingPunct="1">
              <a:spcBef>
                <a:spcPts val="0"/>
              </a:spcBef>
              <a:spcAft>
                <a:spcPts val="0"/>
              </a:spcAft>
              <a:defRPr/>
            </a:pPr>
            <a:r>
              <a:rPr lang="es-AR" dirty="0">
                <a:solidFill>
                  <a:schemeClr val="bg1"/>
                </a:solidFill>
                <a:effectLst>
                  <a:outerShdw blurRad="38100" dist="38100" dir="2700000" algn="tl">
                    <a:srgbClr val="000000">
                      <a:alpha val="43137"/>
                    </a:srgbClr>
                  </a:outerShdw>
                </a:effectLst>
                <a:latin typeface="Candara" panose="020E0502030303020204" pitchFamily="34" charset="0"/>
                <a:cs typeface="Arial" pitchFamily="34" charset="0"/>
              </a:rPr>
              <a:t>FAMILIA</a:t>
            </a:r>
            <a:endParaRPr lang="en-US" dirty="0">
              <a:solidFill>
                <a:schemeClr val="bg1"/>
              </a:solidFill>
              <a:effectLst>
                <a:outerShdw blurRad="38100" dist="38100" dir="2700000" algn="tl">
                  <a:srgbClr val="000000">
                    <a:alpha val="43137"/>
                  </a:srgbClr>
                </a:outerShdw>
              </a:effectLst>
              <a:latin typeface="Candara" panose="020E0502030303020204" pitchFamily="34" charset="0"/>
              <a:cs typeface="Arial" pitchFamily="34" charset="0"/>
            </a:endParaRPr>
          </a:p>
        </p:txBody>
      </p:sp>
      <p:pic>
        <p:nvPicPr>
          <p:cNvPr id="9" name="Picture 2" descr="http://foroacercandonos.files.wordpress.com/2012/02/familia.jpg"/>
          <p:cNvPicPr>
            <a:picLocks noChangeAspect="1" noChangeArrowheads="1"/>
          </p:cNvPicPr>
          <p:nvPr/>
        </p:nvPicPr>
        <p:blipFill>
          <a:blip r:embed="rId3">
            <a:clrChange>
              <a:clrFrom>
                <a:srgbClr val="FFFFFF"/>
              </a:clrFrom>
              <a:clrTo>
                <a:srgbClr val="FFFFFF">
                  <a:alpha val="0"/>
                </a:srgbClr>
              </a:clrTo>
            </a:clrChange>
          </a:blip>
          <a:srcRect b="5405"/>
          <a:stretch>
            <a:fillRect/>
          </a:stretch>
        </p:blipFill>
        <p:spPr bwMode="auto">
          <a:xfrm>
            <a:off x="1684773" y="196641"/>
            <a:ext cx="2643206" cy="250033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5 CuadroTexto">
            <a:hlinkClick r:id="rId4" action="ppaction://hlinkfile"/>
          </p:cNvPr>
          <p:cNvSpPr txBox="1"/>
          <p:nvPr/>
        </p:nvSpPr>
        <p:spPr>
          <a:xfrm>
            <a:off x="5042359" y="339517"/>
            <a:ext cx="2214578" cy="954107"/>
          </a:xfrm>
          <a:prstGeom prst="rect">
            <a:avLst/>
          </a:prstGeom>
          <a:noFill/>
          <a:ln w="76200">
            <a:solidFill>
              <a:srgbClr val="990000"/>
            </a:solidFill>
          </a:ln>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s-AR" sz="2800" b="1" dirty="0">
                <a:effectLst>
                  <a:outerShdw blurRad="38100" dist="38100" dir="2700000" algn="tl">
                    <a:srgbClr val="000000">
                      <a:alpha val="43137"/>
                    </a:srgbClr>
                  </a:outerShdw>
                </a:effectLst>
                <a:latin typeface="Candara" panose="020E0502030303020204" pitchFamily="34" charset="0"/>
                <a:cs typeface="Arial" pitchFamily="34" charset="0"/>
              </a:rPr>
              <a:t>CULTURA ACTUAL</a:t>
            </a:r>
            <a:endParaRPr lang="en-US" sz="2800" b="1" dirty="0">
              <a:effectLst>
                <a:outerShdw blurRad="38100" dist="38100" dir="2700000" algn="tl">
                  <a:srgbClr val="000000">
                    <a:alpha val="43137"/>
                  </a:srgbClr>
                </a:outerShdw>
              </a:effectLst>
              <a:latin typeface="Candara" panose="020E0502030303020204" pitchFamily="34" charset="0"/>
              <a:cs typeface="Arial" pitchFamily="34" charset="0"/>
            </a:endParaRPr>
          </a:p>
        </p:txBody>
      </p:sp>
      <p:sp>
        <p:nvSpPr>
          <p:cNvPr id="11" name="6 CuadroTexto"/>
          <p:cNvSpPr txBox="1"/>
          <p:nvPr/>
        </p:nvSpPr>
        <p:spPr>
          <a:xfrm>
            <a:off x="4470855" y="1411087"/>
            <a:ext cx="3357586" cy="923330"/>
          </a:xfrm>
          <a:prstGeom prst="rect">
            <a:avLst/>
          </a:prstGeom>
          <a:noFill/>
          <a:ln w="76200">
            <a:noFill/>
          </a:ln>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s-AR" dirty="0" smtClean="0">
                <a:effectLst>
                  <a:outerShdw blurRad="38100" dist="38100" dir="2700000" algn="tl">
                    <a:srgbClr val="000000">
                      <a:alpha val="43137"/>
                    </a:srgbClr>
                  </a:outerShdw>
                </a:effectLst>
                <a:latin typeface="Candara" panose="020E0502030303020204" pitchFamily="34" charset="0"/>
                <a:cs typeface="Arial" pitchFamily="34" charset="0"/>
              </a:rPr>
              <a:t>CRISIS EN LA FAMILIA</a:t>
            </a:r>
          </a:p>
          <a:p>
            <a:pPr algn="ctr" eaLnBrk="1" fontAlgn="auto" hangingPunct="1">
              <a:spcBef>
                <a:spcPts val="0"/>
              </a:spcBef>
              <a:spcAft>
                <a:spcPts val="0"/>
              </a:spcAft>
              <a:defRPr/>
            </a:pPr>
            <a:r>
              <a:rPr lang="es-AR" dirty="0" smtClean="0">
                <a:solidFill>
                  <a:srgbClr val="990000"/>
                </a:solidFill>
                <a:effectLst>
                  <a:outerShdw blurRad="38100" dist="38100" dir="2700000" algn="tl">
                    <a:srgbClr val="000000">
                      <a:alpha val="43137"/>
                    </a:srgbClr>
                  </a:outerShdw>
                </a:effectLst>
                <a:latin typeface="Candara" panose="020E0502030303020204" pitchFamily="34" charset="0"/>
                <a:cs typeface="Arial" pitchFamily="34" charset="0"/>
              </a:rPr>
              <a:t>CRISIS EN LA EDUCACIÓN</a:t>
            </a:r>
            <a:endParaRPr lang="es-AR" dirty="0">
              <a:solidFill>
                <a:srgbClr val="990000"/>
              </a:solidFill>
              <a:effectLst>
                <a:outerShdw blurRad="38100" dist="38100" dir="2700000" algn="tl">
                  <a:srgbClr val="000000">
                    <a:alpha val="43137"/>
                  </a:srgbClr>
                </a:outerShdw>
              </a:effectLst>
              <a:latin typeface="Candara" panose="020E0502030303020204" pitchFamily="34" charset="0"/>
              <a:cs typeface="Arial" pitchFamily="34" charset="0"/>
            </a:endParaRPr>
          </a:p>
          <a:p>
            <a:pPr algn="ctr" eaLnBrk="1" fontAlgn="auto" hangingPunct="1">
              <a:spcBef>
                <a:spcPts val="0"/>
              </a:spcBef>
              <a:spcAft>
                <a:spcPts val="0"/>
              </a:spcAft>
              <a:defRPr/>
            </a:pPr>
            <a:r>
              <a:rPr lang="es-AR" dirty="0">
                <a:effectLst>
                  <a:outerShdw blurRad="38100" dist="38100" dir="2700000" algn="tl">
                    <a:srgbClr val="000000">
                      <a:alpha val="43137"/>
                    </a:srgbClr>
                  </a:outerShdw>
                </a:effectLst>
                <a:latin typeface="Candara" panose="020E0502030303020204" pitchFamily="34" charset="0"/>
                <a:cs typeface="Arial" pitchFamily="34" charset="0"/>
              </a:rPr>
              <a:t>CRISIS DE </a:t>
            </a:r>
            <a:r>
              <a:rPr lang="es-AR" dirty="0" smtClean="0">
                <a:effectLst>
                  <a:outerShdw blurRad="38100" dist="38100" dir="2700000" algn="tl">
                    <a:srgbClr val="000000">
                      <a:alpha val="43137"/>
                    </a:srgbClr>
                  </a:outerShdw>
                </a:effectLst>
                <a:latin typeface="Candara" panose="020E0502030303020204" pitchFamily="34" charset="0"/>
                <a:cs typeface="Arial" pitchFamily="34" charset="0"/>
              </a:rPr>
              <a:t>LAS INSTITUCIONES</a:t>
            </a:r>
            <a:endParaRPr lang="en-US" dirty="0">
              <a:effectLst>
                <a:outerShdw blurRad="38100" dist="38100" dir="2700000" algn="tl">
                  <a:srgbClr val="000000">
                    <a:alpha val="43137"/>
                  </a:srgbClr>
                </a:outerShdw>
              </a:effectLst>
              <a:latin typeface="Candara" panose="020E0502030303020204" pitchFamily="34" charset="0"/>
              <a:cs typeface="Arial" pitchFamily="34" charset="0"/>
            </a:endParaRPr>
          </a:p>
        </p:txBody>
      </p:sp>
      <p:pic>
        <p:nvPicPr>
          <p:cNvPr id="12" name="Picture 2" descr="http://www.bbc.co.uk/spanish/specials/images/1649_galeria24sept/3165235_8contorsionista.jpg"/>
          <p:cNvPicPr>
            <a:picLocks noChangeAspect="1" noChangeArrowheads="1"/>
          </p:cNvPicPr>
          <p:nvPr/>
        </p:nvPicPr>
        <p:blipFill>
          <a:blip r:embed="rId5">
            <a:extLst>
              <a:ext uri="{28A0092B-C50C-407E-A947-70E740481C1C}">
                <a14:useLocalDpi xmlns:a14="http://schemas.microsoft.com/office/drawing/2010/main" val="0"/>
              </a:ext>
            </a:extLst>
          </a:blip>
          <a:srcRect l="3751" t="16875" r="22499"/>
          <a:stretch>
            <a:fillRect/>
          </a:stretch>
        </p:blipFill>
        <p:spPr bwMode="auto">
          <a:xfrm>
            <a:off x="3970804" y="3482789"/>
            <a:ext cx="4214813"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8 Rectángulo redondeado"/>
          <p:cNvSpPr/>
          <p:nvPr/>
        </p:nvSpPr>
        <p:spPr>
          <a:xfrm>
            <a:off x="4399417" y="3768541"/>
            <a:ext cx="3214710" cy="2428892"/>
          </a:xfrm>
          <a:prstGeom prst="roundRect">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chemeClr val="bg2">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11 CuadroTexto"/>
          <p:cNvSpPr txBox="1"/>
          <p:nvPr/>
        </p:nvSpPr>
        <p:spPr>
          <a:xfrm>
            <a:off x="4613731" y="4044127"/>
            <a:ext cx="2857520" cy="1938992"/>
          </a:xfrm>
          <a:prstGeom prst="rect">
            <a:avLst/>
          </a:prstGeom>
          <a:noFill/>
        </p:spPr>
        <p:txBody>
          <a:bodyPr>
            <a:spAutoFit/>
          </a:bodyPr>
          <a:lstStyle/>
          <a:p>
            <a:pPr algn="ctr" eaLnBrk="1" fontAlgn="auto" hangingPunct="1">
              <a:spcBef>
                <a:spcPts val="0"/>
              </a:spcBef>
              <a:spcAft>
                <a:spcPts val="0"/>
              </a:spcAft>
              <a:defRPr/>
            </a:pPr>
            <a:r>
              <a:rPr lang="es-AR" sz="4000" b="1" dirty="0">
                <a:ln>
                  <a:solidFill>
                    <a:srgbClr val="000066"/>
                  </a:solidFill>
                  <a:prstDash val="dash"/>
                </a:ln>
                <a:solidFill>
                  <a:srgbClr val="000066"/>
                </a:solidFill>
                <a:effectLst>
                  <a:outerShdw blurRad="38100" dist="38100" dir="2700000" algn="tl">
                    <a:srgbClr val="000000">
                      <a:alpha val="43137"/>
                    </a:srgbClr>
                  </a:outerShdw>
                </a:effectLst>
                <a:latin typeface="Berlin Sans FB Demi" pitchFamily="34" charset="0"/>
              </a:rPr>
              <a:t>La VIDA </a:t>
            </a:r>
          </a:p>
          <a:p>
            <a:pPr algn="ctr" eaLnBrk="1" fontAlgn="auto" hangingPunct="1">
              <a:spcBef>
                <a:spcPts val="0"/>
              </a:spcBef>
              <a:spcAft>
                <a:spcPts val="0"/>
              </a:spcAft>
              <a:defRPr/>
            </a:pPr>
            <a:r>
              <a:rPr lang="es-AR" sz="4000" b="1" dirty="0">
                <a:ln>
                  <a:solidFill>
                    <a:srgbClr val="000066"/>
                  </a:solidFill>
                  <a:prstDash val="dash"/>
                </a:ln>
                <a:solidFill>
                  <a:srgbClr val="000066"/>
                </a:solidFill>
                <a:effectLst>
                  <a:outerShdw blurRad="38100" dist="38100" dir="2700000" algn="tl">
                    <a:srgbClr val="000000">
                      <a:alpha val="43137"/>
                    </a:srgbClr>
                  </a:outerShdw>
                </a:effectLst>
                <a:latin typeface="Berlin Sans FB Demi" pitchFamily="34" charset="0"/>
              </a:rPr>
              <a:t>es una PANTALLA</a:t>
            </a:r>
            <a:endParaRPr lang="en-US" sz="4000" b="1" dirty="0">
              <a:ln>
                <a:solidFill>
                  <a:srgbClr val="000066"/>
                </a:solidFill>
                <a:prstDash val="dash"/>
              </a:ln>
              <a:solidFill>
                <a:srgbClr val="000066"/>
              </a:solidFill>
              <a:effectLst>
                <a:outerShdw blurRad="38100" dist="38100" dir="2700000" algn="tl">
                  <a:srgbClr val="000000">
                    <a:alpha val="43137"/>
                  </a:srgbClr>
                </a:outerShdw>
              </a:effectLst>
              <a:latin typeface="Berlin Sans FB Demi" pitchFamily="34" charset="0"/>
            </a:endParaRPr>
          </a:p>
        </p:txBody>
      </p:sp>
    </p:spTree>
    <p:extLst>
      <p:ext uri="{BB962C8B-B14F-4D97-AF65-F5344CB8AC3E}">
        <p14:creationId xmlns:p14="http://schemas.microsoft.com/office/powerpoint/2010/main" val="9053537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1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lide(from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7" presetClass="entr" presetSubtype="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12" presetClass="entr" presetSubtype="2"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lide(fromRigh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par>
                          <p:cTn id="27" fill="hold">
                            <p:stCondLst>
                              <p:cond delay="500"/>
                            </p:stCondLst>
                            <p:childTnLst>
                              <p:par>
                                <p:cTn id="28" presetID="18" presetClass="entr" presetSubtype="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strips(downRigh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strips(downLeft)">
                                      <p:cBhvr>
                                        <p:cTn id="35" dur="500"/>
                                        <p:tgtEl>
                                          <p:spTgt spid="5"/>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strips(downLeft)">
                                      <p:cBhvr>
                                        <p:cTn id="38" dur="500"/>
                                        <p:tgtEl>
                                          <p:spTgt spid="4"/>
                                        </p:tgtEl>
                                      </p:cBhvr>
                                    </p:animEffect>
                                  </p:childTnLst>
                                </p:cTn>
                              </p:par>
                              <p:par>
                                <p:cTn id="39" presetID="23" presetClass="entr" presetSubtype="16"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childTnLst>
                                </p:cTn>
                              </p:par>
                            </p:childTnLst>
                          </p:cTn>
                        </p:par>
                        <p:par>
                          <p:cTn id="47" fill="hold">
                            <p:stCondLst>
                              <p:cond delay="500"/>
                            </p:stCondLst>
                            <p:childTnLst>
                              <p:par>
                                <p:cTn id="48" presetID="9" presetClass="entr" presetSubtype="0"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dissolv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xit" presetSubtype="0" fill="hold" nodeType="clickEffect">
                                  <p:stCondLst>
                                    <p:cond delay="0"/>
                                  </p:stCondLst>
                                  <p:childTnLst>
                                    <p:animEffect transition="out" filter="dissolv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000"/>
                                        <p:tgtEl>
                                          <p:spTgt spid="14"/>
                                        </p:tgtEl>
                                      </p:cBhvr>
                                    </p:animEffect>
                                    <p:set>
                                      <p:cBhvr>
                                        <p:cTn id="58"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978025"/>
            <a:ext cx="4800600" cy="4351338"/>
          </a:xfrm>
        </p:spPr>
        <p:txBody>
          <a:bodyPr>
            <a:normAutofit lnSpcReduction="10000"/>
          </a:bodyPr>
          <a:lstStyle/>
          <a:p>
            <a:pPr marL="0" indent="0" algn="just">
              <a:buNone/>
            </a:pPr>
            <a:r>
              <a:rPr lang="es-ES" dirty="0" smtClean="0">
                <a:latin typeface="Candara" panose="020E0502030303020204" pitchFamily="34" charset="0"/>
              </a:rPr>
              <a:t>La ERE dentro de la nueva función que se perfila para la escuela, deberá tener una triple finalidad:</a:t>
            </a:r>
          </a:p>
          <a:p>
            <a:pPr marL="0" indent="0" algn="just">
              <a:buNone/>
            </a:pPr>
            <a:endParaRPr lang="es-ES" dirty="0">
              <a:latin typeface="Candara" panose="020E0502030303020204" pitchFamily="34" charset="0"/>
            </a:endParaRPr>
          </a:p>
          <a:p>
            <a:pPr marL="514350" indent="-514350" algn="just">
              <a:buAutoNum type="arabicPeriod"/>
            </a:pPr>
            <a:r>
              <a:rPr lang="es-ES" dirty="0" smtClean="0">
                <a:latin typeface="Candara" panose="020E0502030303020204" pitchFamily="34" charset="0"/>
              </a:rPr>
              <a:t>Proporcionar contexto a las informaciones sobre  Religión que los estudiantes han percibido. Completar la información superando la reducción.</a:t>
            </a:r>
          </a:p>
          <a:p>
            <a:pPr marL="0" indent="0" algn="just">
              <a:buNone/>
            </a:pPr>
            <a:endParaRPr lang="es-ES" dirty="0">
              <a:latin typeface="Candara" panose="020E0502030303020204" pitchFamily="34" charset="0"/>
            </a:endParaRPr>
          </a:p>
        </p:txBody>
      </p:sp>
      <p:sp>
        <p:nvSpPr>
          <p:cNvPr id="4"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2. LA ERE EN LA ESCUELA DEL SIGLO XXI</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pic>
        <p:nvPicPr>
          <p:cNvPr id="5" name="Imagen 4"/>
          <p:cNvPicPr>
            <a:picLocks noChangeAspect="1"/>
          </p:cNvPicPr>
          <p:nvPr/>
        </p:nvPicPr>
        <p:blipFill>
          <a:blip r:embed="rId2"/>
          <a:stretch>
            <a:fillRect/>
          </a:stretch>
        </p:blipFill>
        <p:spPr>
          <a:xfrm>
            <a:off x="5784540" y="2169459"/>
            <a:ext cx="5569260" cy="3917576"/>
          </a:xfrm>
          <a:prstGeom prst="rect">
            <a:avLst/>
          </a:prstGeom>
        </p:spPr>
      </p:pic>
    </p:spTree>
    <p:extLst>
      <p:ext uri="{BB962C8B-B14F-4D97-AF65-F5344CB8AC3E}">
        <p14:creationId xmlns:p14="http://schemas.microsoft.com/office/powerpoint/2010/main" val="755964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311153" y="2157319"/>
            <a:ext cx="5042647" cy="4351338"/>
          </a:xfrm>
        </p:spPr>
        <p:txBody>
          <a:bodyPr/>
          <a:lstStyle/>
          <a:p>
            <a:pPr marL="0" indent="0" algn="just">
              <a:buNone/>
            </a:pPr>
            <a:r>
              <a:rPr lang="es-ES" dirty="0" smtClean="0">
                <a:latin typeface="Candara" panose="020E0502030303020204" pitchFamily="34" charset="0"/>
              </a:rPr>
              <a:t>2. Proporcionar estructuras de referencia a los hechos relacionados con lo religioso que llegan como objeto de información al estudiante.</a:t>
            </a:r>
          </a:p>
          <a:p>
            <a:pPr marL="0" indent="0" algn="just">
              <a:buNone/>
            </a:pPr>
            <a:r>
              <a:rPr lang="es-ES" dirty="0" smtClean="0">
                <a:latin typeface="Candara" panose="020E0502030303020204" pitchFamily="34" charset="0"/>
              </a:rPr>
              <a:t>Es una de las condiciones para la que la ERE en la escuela responda adecuadamente a la nueva función de ésta. </a:t>
            </a:r>
            <a:endParaRPr lang="es-ES" dirty="0">
              <a:latin typeface="Candara" panose="020E0502030303020204" pitchFamily="34" charset="0"/>
            </a:endParaRPr>
          </a:p>
        </p:txBody>
      </p:sp>
      <p:sp>
        <p:nvSpPr>
          <p:cNvPr id="4"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2. LA ERE EN LA ESCUELA DEL SIGLO XXI</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pic>
        <p:nvPicPr>
          <p:cNvPr id="6" name="Imagen 5"/>
          <p:cNvPicPr>
            <a:picLocks noChangeAspect="1"/>
          </p:cNvPicPr>
          <p:nvPr/>
        </p:nvPicPr>
        <p:blipFill>
          <a:blip r:embed="rId2"/>
          <a:stretch>
            <a:fillRect/>
          </a:stretch>
        </p:blipFill>
        <p:spPr>
          <a:xfrm>
            <a:off x="981635" y="1954024"/>
            <a:ext cx="5114365" cy="4286250"/>
          </a:xfrm>
          <a:prstGeom prst="rect">
            <a:avLst/>
          </a:prstGeom>
        </p:spPr>
      </p:pic>
    </p:spTree>
    <p:extLst>
      <p:ext uri="{BB962C8B-B14F-4D97-AF65-F5344CB8AC3E}">
        <p14:creationId xmlns:p14="http://schemas.microsoft.com/office/powerpoint/2010/main" val="39236843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969060"/>
            <a:ext cx="5329518" cy="4351338"/>
          </a:xfrm>
        </p:spPr>
        <p:txBody>
          <a:bodyPr>
            <a:normAutofit fontScale="92500"/>
          </a:bodyPr>
          <a:lstStyle/>
          <a:p>
            <a:pPr marL="0" indent="0" algn="just">
              <a:buNone/>
            </a:pPr>
            <a:r>
              <a:rPr lang="es-ES" dirty="0" smtClean="0">
                <a:latin typeface="Candara" panose="020E0502030303020204" pitchFamily="34" charset="0"/>
              </a:rPr>
              <a:t>3. Adaptar a las capacidades y posibilidades del educando las informaciones sobre los hechos religiosos que éste recibe.</a:t>
            </a:r>
          </a:p>
          <a:p>
            <a:pPr marL="0" indent="0" algn="just">
              <a:buNone/>
            </a:pPr>
            <a:endParaRPr lang="es-ES" dirty="0" smtClean="0">
              <a:latin typeface="Candara" panose="020E0502030303020204" pitchFamily="34" charset="0"/>
            </a:endParaRPr>
          </a:p>
          <a:p>
            <a:pPr marL="0" indent="0" algn="just">
              <a:buNone/>
            </a:pPr>
            <a:r>
              <a:rPr lang="es-ES" dirty="0" smtClean="0">
                <a:latin typeface="Candara" panose="020E0502030303020204" pitchFamily="34" charset="0"/>
              </a:rPr>
              <a:t>Esto lleva a valorar el impacto de la información en los estudiantes: el estudiante es quien tiene la palabra, es quien debe expresar lo que la sociedad le ha transmitido y es quien propone los conocimientos previos.</a:t>
            </a:r>
            <a:endParaRPr lang="es-ES" dirty="0">
              <a:latin typeface="Candara" panose="020E0502030303020204" pitchFamily="34" charset="0"/>
            </a:endParaRPr>
          </a:p>
        </p:txBody>
      </p:sp>
      <p:sp>
        <p:nvSpPr>
          <p:cNvPr id="4"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2. LA ERE EN LA ESCUELA DEL SIGLO XXI</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pic>
        <p:nvPicPr>
          <p:cNvPr id="5" name="Imagen 4"/>
          <p:cNvPicPr>
            <a:picLocks noChangeAspect="1"/>
          </p:cNvPicPr>
          <p:nvPr/>
        </p:nvPicPr>
        <p:blipFill>
          <a:blip r:embed="rId2"/>
          <a:stretch>
            <a:fillRect/>
          </a:stretch>
        </p:blipFill>
        <p:spPr>
          <a:xfrm>
            <a:off x="6813176" y="1969060"/>
            <a:ext cx="4046444" cy="4171764"/>
          </a:xfrm>
          <a:prstGeom prst="rect">
            <a:avLst/>
          </a:prstGeom>
        </p:spPr>
      </p:pic>
    </p:spTree>
    <p:extLst>
      <p:ext uri="{BB962C8B-B14F-4D97-AF65-F5344CB8AC3E}">
        <p14:creationId xmlns:p14="http://schemas.microsoft.com/office/powerpoint/2010/main" val="5619646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2. LA ERE EN LA ESCUELA DEL SIGLO XXI</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pic>
        <p:nvPicPr>
          <p:cNvPr id="5" name="Imagen 4">
            <a:hlinkClick r:id="rId2" action="ppaction://hlinkfile"/>
          </p:cNvPr>
          <p:cNvPicPr>
            <a:picLocks noChangeAspect="1"/>
          </p:cNvPicPr>
          <p:nvPr/>
        </p:nvPicPr>
        <p:blipFill>
          <a:blip r:embed="rId3"/>
          <a:stretch>
            <a:fillRect/>
          </a:stretch>
        </p:blipFill>
        <p:spPr>
          <a:xfrm>
            <a:off x="1290918" y="1891273"/>
            <a:ext cx="9448800" cy="4581245"/>
          </a:xfrm>
          <a:prstGeom prst="rect">
            <a:avLst/>
          </a:prstGeom>
        </p:spPr>
      </p:pic>
    </p:spTree>
    <p:extLst>
      <p:ext uri="{BB962C8B-B14F-4D97-AF65-F5344CB8AC3E}">
        <p14:creationId xmlns:p14="http://schemas.microsoft.com/office/powerpoint/2010/main" val="1152950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897343"/>
            <a:ext cx="5571565" cy="2871881"/>
          </a:xfrm>
        </p:spPr>
        <p:txBody>
          <a:bodyPr>
            <a:normAutofit/>
          </a:bodyPr>
          <a:lstStyle/>
          <a:p>
            <a:pPr marL="0" indent="0" algn="just">
              <a:buNone/>
            </a:pPr>
            <a:r>
              <a:rPr lang="es-ES" dirty="0" smtClean="0">
                <a:latin typeface="Candara" panose="020E0502030303020204" pitchFamily="34" charset="0"/>
              </a:rPr>
              <a:t>Si la escuela quiere preparar al estudiante para enfrentarse de modo permanente a los hechos de la realidad religiosa presentes en el organismo social en el que vive, el punto de referencia deberá ser esta realidad religiosa del entorno.</a:t>
            </a:r>
            <a:endParaRPr lang="es-ES" dirty="0">
              <a:latin typeface="Candara" panose="020E0502030303020204" pitchFamily="34" charset="0"/>
            </a:endParaRPr>
          </a:p>
        </p:txBody>
      </p:sp>
      <p:sp>
        <p:nvSpPr>
          <p:cNvPr id="4"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2. LA ERE EN LA ESCUELA DEL SIGLO XXI</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pic>
        <p:nvPicPr>
          <p:cNvPr id="5" name="Imagen 4"/>
          <p:cNvPicPr>
            <a:picLocks noChangeAspect="1"/>
          </p:cNvPicPr>
          <p:nvPr/>
        </p:nvPicPr>
        <p:blipFill>
          <a:blip r:embed="rId2"/>
          <a:stretch>
            <a:fillRect/>
          </a:stretch>
        </p:blipFill>
        <p:spPr>
          <a:xfrm>
            <a:off x="6656294" y="2087936"/>
            <a:ext cx="4697506" cy="2439240"/>
          </a:xfrm>
          <a:prstGeom prst="rect">
            <a:avLst/>
          </a:prstGeom>
        </p:spPr>
      </p:pic>
      <p:sp>
        <p:nvSpPr>
          <p:cNvPr id="6" name="Rectángulo 5"/>
          <p:cNvSpPr/>
          <p:nvPr/>
        </p:nvSpPr>
        <p:spPr>
          <a:xfrm>
            <a:off x="914399" y="5115397"/>
            <a:ext cx="10605247" cy="867930"/>
          </a:xfrm>
          <a:prstGeom prst="rect">
            <a:avLst/>
          </a:prstGeom>
        </p:spPr>
        <p:txBody>
          <a:bodyPr wrap="square">
            <a:spAutoFit/>
          </a:bodyPr>
          <a:lstStyle/>
          <a:p>
            <a:pPr lvl="0" algn="ctr">
              <a:lnSpc>
                <a:spcPct val="90000"/>
              </a:lnSpc>
              <a:spcBef>
                <a:spcPts val="1000"/>
              </a:spcBef>
            </a:pPr>
            <a:r>
              <a:rPr lang="es-ES" sz="2800" dirty="0">
                <a:solidFill>
                  <a:prstClr val="black"/>
                </a:solidFill>
                <a:latin typeface="Candara" panose="020E0502030303020204" pitchFamily="34" charset="0"/>
              </a:rPr>
              <a:t>La opción por el aprendizaje significativo de la religión es, en realidad, </a:t>
            </a:r>
            <a:r>
              <a:rPr lang="es-ES" sz="2800" dirty="0" smtClean="0">
                <a:solidFill>
                  <a:prstClr val="black"/>
                </a:solidFill>
                <a:latin typeface="Candara" panose="020E0502030303020204" pitchFamily="34" charset="0"/>
              </a:rPr>
              <a:t>un </a:t>
            </a:r>
            <a:r>
              <a:rPr lang="es-ES" sz="2800" dirty="0">
                <a:solidFill>
                  <a:prstClr val="black"/>
                </a:solidFill>
                <a:latin typeface="Candara" panose="020E0502030303020204" pitchFamily="34" charset="0"/>
              </a:rPr>
              <a:t>camino </a:t>
            </a:r>
            <a:r>
              <a:rPr lang="es-ES" sz="2800" dirty="0" smtClean="0">
                <a:solidFill>
                  <a:prstClr val="black"/>
                </a:solidFill>
                <a:latin typeface="Candara" panose="020E0502030303020204" pitchFamily="34" charset="0"/>
              </a:rPr>
              <a:t>pedagógico con </a:t>
            </a:r>
            <a:r>
              <a:rPr lang="es-ES" sz="2800" dirty="0">
                <a:solidFill>
                  <a:prstClr val="black"/>
                </a:solidFill>
                <a:latin typeface="Candara" panose="020E0502030303020204" pitchFamily="34" charset="0"/>
              </a:rPr>
              <a:t>el que cuenta </a:t>
            </a:r>
            <a:r>
              <a:rPr lang="es-ES" sz="2800" dirty="0" smtClean="0">
                <a:solidFill>
                  <a:prstClr val="black"/>
                </a:solidFill>
                <a:latin typeface="Candara" panose="020E0502030303020204" pitchFamily="34" charset="0"/>
              </a:rPr>
              <a:t>la </a:t>
            </a:r>
            <a:r>
              <a:rPr lang="es-ES" sz="2800" dirty="0">
                <a:solidFill>
                  <a:prstClr val="black"/>
                </a:solidFill>
                <a:latin typeface="Candara" panose="020E0502030303020204" pitchFamily="34" charset="0"/>
              </a:rPr>
              <a:t>escuela.</a:t>
            </a:r>
          </a:p>
        </p:txBody>
      </p:sp>
    </p:spTree>
    <p:extLst>
      <p:ext uri="{BB962C8B-B14F-4D97-AF65-F5344CB8AC3E}">
        <p14:creationId xmlns:p14="http://schemas.microsoft.com/office/powerpoint/2010/main" val="3587412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2. LA ERE EN LA ESCUELA DEL SIGLO XXI</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pic>
        <p:nvPicPr>
          <p:cNvPr id="7" name="Imagen 6"/>
          <p:cNvPicPr>
            <a:picLocks noChangeAspect="1"/>
          </p:cNvPicPr>
          <p:nvPr/>
        </p:nvPicPr>
        <p:blipFill>
          <a:blip r:embed="rId2"/>
          <a:stretch>
            <a:fillRect/>
          </a:stretch>
        </p:blipFill>
        <p:spPr>
          <a:xfrm>
            <a:off x="7352270" y="1971721"/>
            <a:ext cx="4001530" cy="3119263"/>
          </a:xfrm>
          <a:prstGeom prst="rect">
            <a:avLst/>
          </a:prstGeom>
        </p:spPr>
      </p:pic>
      <p:sp>
        <p:nvSpPr>
          <p:cNvPr id="8" name="CuadroTexto 7"/>
          <p:cNvSpPr txBox="1"/>
          <p:nvPr/>
        </p:nvSpPr>
        <p:spPr>
          <a:xfrm>
            <a:off x="838200" y="1927654"/>
            <a:ext cx="6378146" cy="3539430"/>
          </a:xfrm>
          <a:prstGeom prst="rect">
            <a:avLst/>
          </a:prstGeom>
          <a:noFill/>
        </p:spPr>
        <p:txBody>
          <a:bodyPr wrap="square" rtlCol="0">
            <a:spAutoFit/>
          </a:bodyPr>
          <a:lstStyle/>
          <a:p>
            <a:pPr algn="just"/>
            <a:r>
              <a:rPr lang="es-ES" sz="2800" dirty="0" smtClean="0">
                <a:latin typeface="Candara" panose="020E0502030303020204" pitchFamily="34" charset="0"/>
              </a:rPr>
              <a:t>El aprendizaje en ERE desde lo procedimental, debe buscar:</a:t>
            </a:r>
          </a:p>
          <a:p>
            <a:endParaRPr lang="es-ES" sz="2800" dirty="0">
              <a:latin typeface="Candara" panose="020E0502030303020204" pitchFamily="34" charset="0"/>
            </a:endParaRPr>
          </a:p>
          <a:p>
            <a:pPr marL="457200" indent="-457200">
              <a:buFont typeface="Wingdings" panose="05000000000000000000" pitchFamily="2" charset="2"/>
              <a:buChar char="ü"/>
            </a:pPr>
            <a:r>
              <a:rPr lang="es-ES" sz="2800" dirty="0" smtClean="0">
                <a:latin typeface="Candara" panose="020E0502030303020204" pitchFamily="34" charset="0"/>
              </a:rPr>
              <a:t>Iniciación ritual,</a:t>
            </a:r>
          </a:p>
          <a:p>
            <a:pPr marL="457200" indent="-457200">
              <a:buFont typeface="Wingdings" panose="05000000000000000000" pitchFamily="2" charset="2"/>
              <a:buChar char="ü"/>
            </a:pPr>
            <a:r>
              <a:rPr lang="es-ES" sz="2800" dirty="0" smtClean="0">
                <a:latin typeface="Candara" panose="020E0502030303020204" pitchFamily="34" charset="0"/>
              </a:rPr>
              <a:t>Hermenéutica religiosa,</a:t>
            </a:r>
          </a:p>
          <a:p>
            <a:pPr marL="457200" indent="-457200">
              <a:buFont typeface="Wingdings" panose="05000000000000000000" pitchFamily="2" charset="2"/>
              <a:buChar char="ü"/>
            </a:pPr>
            <a:r>
              <a:rPr lang="es-ES" sz="2800" dirty="0" smtClean="0">
                <a:latin typeface="Candara" panose="020E0502030303020204" pitchFamily="34" charset="0"/>
              </a:rPr>
              <a:t>Metodología cognitiva de la realidad religiosa del entorno.</a:t>
            </a:r>
          </a:p>
          <a:p>
            <a:pPr marL="457200" indent="-457200">
              <a:buFont typeface="Wingdings" panose="05000000000000000000" pitchFamily="2" charset="2"/>
              <a:buChar char="ü"/>
            </a:pPr>
            <a:endParaRPr lang="es-ES" sz="2800" dirty="0">
              <a:latin typeface="Candara" panose="020E0502030303020204" pitchFamily="34" charset="0"/>
            </a:endParaRPr>
          </a:p>
        </p:txBody>
      </p:sp>
      <p:sp>
        <p:nvSpPr>
          <p:cNvPr id="9" name="Rectángulo 8"/>
          <p:cNvSpPr/>
          <p:nvPr/>
        </p:nvSpPr>
        <p:spPr>
          <a:xfrm>
            <a:off x="933096" y="5286535"/>
            <a:ext cx="10344504" cy="1384995"/>
          </a:xfrm>
          <a:prstGeom prst="rect">
            <a:avLst/>
          </a:prstGeom>
        </p:spPr>
        <p:txBody>
          <a:bodyPr wrap="square">
            <a:spAutoFit/>
          </a:bodyPr>
          <a:lstStyle/>
          <a:p>
            <a:pPr algn="ctr"/>
            <a:r>
              <a:rPr lang="es-ES" sz="2800" dirty="0">
                <a:latin typeface="Candara" panose="020E0502030303020204" pitchFamily="34" charset="0"/>
              </a:rPr>
              <a:t>Con el aprendizaje de procedimientos, el alumno adquiere </a:t>
            </a:r>
            <a:r>
              <a:rPr lang="es-ES" sz="2800" dirty="0" smtClean="0">
                <a:latin typeface="Candara" panose="020E0502030303020204" pitchFamily="34" charset="0"/>
              </a:rPr>
              <a:t>tanto formas de interactuar con la realidad del entorno, como sistemas para obtener el adecuado conocimiento de esa misma realidad.</a:t>
            </a:r>
            <a:endParaRPr lang="es-ES" sz="2800" dirty="0">
              <a:latin typeface="Candara" panose="020E0502030303020204" pitchFamily="34" charset="0"/>
            </a:endParaRPr>
          </a:p>
        </p:txBody>
      </p:sp>
    </p:spTree>
    <p:extLst>
      <p:ext uri="{BB962C8B-B14F-4D97-AF65-F5344CB8AC3E}">
        <p14:creationId xmlns:p14="http://schemas.microsoft.com/office/powerpoint/2010/main" val="3236569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524000" y="6000769"/>
            <a:ext cx="9144000" cy="1200329"/>
          </a:xfrm>
          <a:prstGeom prst="rect">
            <a:avLst/>
          </a:prstGeom>
          <a:solidFill>
            <a:srgbClr val="33CCFF"/>
          </a:solidFill>
        </p:spPr>
        <p:txBody>
          <a:bodyPr>
            <a:spAutoFit/>
          </a:bodyPr>
          <a:lstStyle/>
          <a:p>
            <a:pPr algn="ctr">
              <a:defRPr/>
            </a:pPr>
            <a:r>
              <a:rPr lang="es-AR" sz="3600" dirty="0">
                <a:ln w="3175">
                  <a:solidFill>
                    <a:srgbClr val="003399"/>
                  </a:solidFill>
                  <a:prstDash val="lgDashDotDot"/>
                </a:ln>
                <a:solidFill>
                  <a:srgbClr val="003366"/>
                </a:solidFill>
                <a:effectLst>
                  <a:outerShdw blurRad="38100" dist="38100" dir="2700000" algn="tl">
                    <a:srgbClr val="000000">
                      <a:alpha val="43137"/>
                    </a:srgbClr>
                  </a:outerShdw>
                </a:effectLst>
                <a:latin typeface="Candara" panose="020E0502030303020204" pitchFamily="34" charset="0"/>
              </a:rPr>
              <a:t>No temerle a los alumnos. Acercarse.</a:t>
            </a:r>
          </a:p>
          <a:p>
            <a:pPr algn="ctr">
              <a:defRPr/>
            </a:pPr>
            <a:endParaRPr lang="en-US" sz="3600" dirty="0">
              <a:ln w="3175">
                <a:solidFill>
                  <a:schemeClr val="tx1"/>
                </a:solidFill>
                <a:prstDash val="lgDashDotDot"/>
              </a:ln>
              <a:solidFill>
                <a:srgbClr val="003300"/>
              </a:solidFill>
              <a:effectLst>
                <a:outerShdw blurRad="38100" dist="38100" dir="2700000" algn="tl">
                  <a:srgbClr val="000000">
                    <a:alpha val="43137"/>
                  </a:srgbClr>
                </a:outerShdw>
              </a:effectLst>
              <a:latin typeface="Berlin Sans FB Demi" pitchFamily="34" charset="0"/>
            </a:endParaRPr>
          </a:p>
        </p:txBody>
      </p:sp>
      <p:pic>
        <p:nvPicPr>
          <p:cNvPr id="109570" name="Picture 2" descr="http://www.e-faro.info/Imagenes/CHISTES/WChmes02/Acudits2010/101222.alumno.profesor.jpg"/>
          <p:cNvPicPr>
            <a:picLocks noChangeAspect="1" noChangeArrowheads="1"/>
          </p:cNvPicPr>
          <p:nvPr/>
        </p:nvPicPr>
        <p:blipFill>
          <a:blip r:embed="rId2"/>
          <a:srcRect/>
          <a:stretch>
            <a:fillRect/>
          </a:stretch>
        </p:blipFill>
        <p:spPr bwMode="auto">
          <a:xfrm>
            <a:off x="1523968" y="-24"/>
            <a:ext cx="9144032" cy="600079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0350444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55" presetClass="entr" presetSubtype="0" fill="hold" nodeType="afterEffect">
                                  <p:stCondLst>
                                    <p:cond delay="0"/>
                                  </p:stCondLst>
                                  <p:childTnLst>
                                    <p:set>
                                      <p:cBhvr>
                                        <p:cTn id="11" dur="1" fill="hold">
                                          <p:stCondLst>
                                            <p:cond delay="0"/>
                                          </p:stCondLst>
                                        </p:cTn>
                                        <p:tgtEl>
                                          <p:spTgt spid="109570"/>
                                        </p:tgtEl>
                                        <p:attrNameLst>
                                          <p:attrName>style.visibility</p:attrName>
                                        </p:attrNameLst>
                                      </p:cBhvr>
                                      <p:to>
                                        <p:strVal val="visible"/>
                                      </p:to>
                                    </p:set>
                                    <p:anim calcmode="lin" valueType="num">
                                      <p:cBhvr>
                                        <p:cTn id="12" dur="1000" fill="hold"/>
                                        <p:tgtEl>
                                          <p:spTgt spid="109570"/>
                                        </p:tgtEl>
                                        <p:attrNameLst>
                                          <p:attrName>ppt_w</p:attrName>
                                        </p:attrNameLst>
                                      </p:cBhvr>
                                      <p:tavLst>
                                        <p:tav tm="0">
                                          <p:val>
                                            <p:strVal val="#ppt_w*0.70"/>
                                          </p:val>
                                        </p:tav>
                                        <p:tav tm="100000">
                                          <p:val>
                                            <p:strVal val="#ppt_w"/>
                                          </p:val>
                                        </p:tav>
                                      </p:tavLst>
                                    </p:anim>
                                    <p:anim calcmode="lin" valueType="num">
                                      <p:cBhvr>
                                        <p:cTn id="13" dur="1000" fill="hold"/>
                                        <p:tgtEl>
                                          <p:spTgt spid="109570"/>
                                        </p:tgtEl>
                                        <p:attrNameLst>
                                          <p:attrName>ppt_h</p:attrName>
                                        </p:attrNameLst>
                                      </p:cBhvr>
                                      <p:tavLst>
                                        <p:tav tm="0">
                                          <p:val>
                                            <p:strVal val="#ppt_h"/>
                                          </p:val>
                                        </p:tav>
                                        <p:tav tm="100000">
                                          <p:val>
                                            <p:strVal val="#ppt_h"/>
                                          </p:val>
                                        </p:tav>
                                      </p:tavLst>
                                    </p:anim>
                                    <p:animEffect transition="in" filter="fade">
                                      <p:cBhvr>
                                        <p:cTn id="14" dur="1000"/>
                                        <p:tgtEl>
                                          <p:spTgt spid="109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1.bp.blogspot.com/-0HzpWV0vT30/TdSxjBpHJkI/AAAAAAAAAGU/ekSOMhKDTQ0/s1600/090526_alumnos_webc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1523968" y="5929331"/>
            <a:ext cx="9144032" cy="646331"/>
          </a:xfrm>
          <a:prstGeom prst="rect">
            <a:avLst/>
          </a:prstGeom>
          <a:solidFill>
            <a:srgbClr val="92D050"/>
          </a:solidFill>
        </p:spPr>
        <p:txBody>
          <a:bodyPr>
            <a:spAutoFit/>
          </a:bodyPr>
          <a:lstStyle/>
          <a:p>
            <a:pPr algn="ctr">
              <a:defRPr/>
            </a:pPr>
            <a:r>
              <a:rPr lang="es-AR" sz="3600" dirty="0">
                <a:ln w="3175">
                  <a:solidFill>
                    <a:schemeClr val="tx1"/>
                  </a:solidFill>
                  <a:prstDash val="lgDashDotDot"/>
                </a:ln>
                <a:solidFill>
                  <a:srgbClr val="003300"/>
                </a:solidFill>
                <a:effectLst>
                  <a:outerShdw blurRad="38100" dist="38100" dir="2700000" algn="tl">
                    <a:srgbClr val="000000">
                      <a:alpha val="43137"/>
                    </a:srgbClr>
                  </a:outerShdw>
                </a:effectLst>
                <a:latin typeface="Candara" panose="020E0502030303020204" pitchFamily="34" charset="0"/>
              </a:rPr>
              <a:t>Trato personalizado. </a:t>
            </a:r>
            <a:endParaRPr lang="en-US" sz="3600" dirty="0">
              <a:ln w="3175">
                <a:solidFill>
                  <a:schemeClr val="tx1"/>
                </a:solidFill>
                <a:prstDash val="lgDashDotDot"/>
              </a:ln>
              <a:solidFill>
                <a:srgbClr val="003300"/>
              </a:solidFill>
              <a:effectLst>
                <a:outerShdw blurRad="38100" dist="38100" dir="2700000" algn="tl">
                  <a:srgbClr val="000000">
                    <a:alpha val="43137"/>
                  </a:srgbClr>
                </a:outerShdw>
              </a:effectLst>
              <a:latin typeface="Berlin Sans FB Demi" pitchFamily="34" charset="0"/>
            </a:endParaRPr>
          </a:p>
        </p:txBody>
      </p:sp>
    </p:spTree>
    <p:extLst>
      <p:ext uri="{BB962C8B-B14F-4D97-AF65-F5344CB8AC3E}">
        <p14:creationId xmlns:p14="http://schemas.microsoft.com/office/powerpoint/2010/main" val="2291048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55"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4.bp.blogspot.com/_jwm3GiJV0Do/StGgYcsz4dI/AAAAAAAABbI/oRdyFro4cfA/s400/2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1523968" y="5657696"/>
            <a:ext cx="9144032" cy="1200329"/>
          </a:xfrm>
          <a:prstGeom prst="rect">
            <a:avLst/>
          </a:prstGeom>
          <a:solidFill>
            <a:srgbClr val="CCCC00"/>
          </a:solidFill>
        </p:spPr>
        <p:txBody>
          <a:bodyPr>
            <a:spAutoFit/>
          </a:bodyPr>
          <a:lstStyle/>
          <a:p>
            <a:pPr algn="ctr">
              <a:defRPr/>
            </a:pPr>
            <a:r>
              <a:rPr lang="es-AR" sz="3600" dirty="0">
                <a:ln w="3175">
                  <a:solidFill>
                    <a:srgbClr val="663300"/>
                  </a:solidFill>
                  <a:prstDash val="lgDashDotDot"/>
                </a:ln>
                <a:solidFill>
                  <a:srgbClr val="663300"/>
                </a:solidFill>
                <a:effectLst>
                  <a:outerShdw blurRad="38100" dist="38100" dir="2700000" algn="tl">
                    <a:srgbClr val="000000">
                      <a:alpha val="43137"/>
                    </a:srgbClr>
                  </a:outerShdw>
                </a:effectLst>
                <a:latin typeface="Candara" panose="020E0502030303020204" pitchFamily="34" charset="0"/>
              </a:rPr>
              <a:t>Pedagogía centrada en la PERSONA del educando.  Confianza y esperanza.</a:t>
            </a:r>
            <a:endParaRPr lang="en-US" sz="3600" dirty="0">
              <a:ln w="3175">
                <a:solidFill>
                  <a:srgbClr val="663300"/>
                </a:solidFill>
                <a:prstDash val="lgDashDotDot"/>
              </a:ln>
              <a:solidFill>
                <a:srgbClr val="663300"/>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35420993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55" presetClass="entr" presetSubtype="0" fill="hold" nodeType="afterEffect">
                                  <p:stCondLst>
                                    <p:cond delay="0"/>
                                  </p:stCondLst>
                                  <p:childTnLst>
                                    <p:set>
                                      <p:cBhvr>
                                        <p:cTn id="11" dur="1" fill="hold">
                                          <p:stCondLst>
                                            <p:cond delay="0"/>
                                          </p:stCondLst>
                                        </p:cTn>
                                        <p:tgtEl>
                                          <p:spTgt spid="114690"/>
                                        </p:tgtEl>
                                        <p:attrNameLst>
                                          <p:attrName>style.visibility</p:attrName>
                                        </p:attrNameLst>
                                      </p:cBhvr>
                                      <p:to>
                                        <p:strVal val="visible"/>
                                      </p:to>
                                    </p:set>
                                    <p:anim calcmode="lin" valueType="num">
                                      <p:cBhvr>
                                        <p:cTn id="12" dur="1000" fill="hold"/>
                                        <p:tgtEl>
                                          <p:spTgt spid="114690"/>
                                        </p:tgtEl>
                                        <p:attrNameLst>
                                          <p:attrName>ppt_w</p:attrName>
                                        </p:attrNameLst>
                                      </p:cBhvr>
                                      <p:tavLst>
                                        <p:tav tm="0">
                                          <p:val>
                                            <p:strVal val="#ppt_w*0.70"/>
                                          </p:val>
                                        </p:tav>
                                        <p:tav tm="100000">
                                          <p:val>
                                            <p:strVal val="#ppt_w"/>
                                          </p:val>
                                        </p:tav>
                                      </p:tavLst>
                                    </p:anim>
                                    <p:anim calcmode="lin" valueType="num">
                                      <p:cBhvr>
                                        <p:cTn id="13" dur="1000" fill="hold"/>
                                        <p:tgtEl>
                                          <p:spTgt spid="114690"/>
                                        </p:tgtEl>
                                        <p:attrNameLst>
                                          <p:attrName>ppt_h</p:attrName>
                                        </p:attrNameLst>
                                      </p:cBhvr>
                                      <p:tavLst>
                                        <p:tav tm="0">
                                          <p:val>
                                            <p:strVal val="#ppt_h"/>
                                          </p:val>
                                        </p:tav>
                                        <p:tav tm="100000">
                                          <p:val>
                                            <p:strVal val="#ppt_h"/>
                                          </p:val>
                                        </p:tav>
                                      </p:tavLst>
                                    </p:anim>
                                    <p:animEffect transition="in" filter="fade">
                                      <p:cBhvr>
                                        <p:cTn id="14" dur="1000"/>
                                        <p:tgtEl>
                                          <p:spTgt spid="114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4.bp.blogspot.com/_fDauylRSRIo/TIM6LJdmo-I/AAAAAAAAJqA/DxWUJPTLVQg/s1600/100426_deberes_derechos_profesores_tare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1523968" y="5715016"/>
            <a:ext cx="9144032" cy="1200329"/>
          </a:xfrm>
          <a:prstGeom prst="rect">
            <a:avLst/>
          </a:prstGeom>
          <a:solidFill>
            <a:srgbClr val="FF9900"/>
          </a:solidFill>
        </p:spPr>
        <p:txBody>
          <a:bodyPr>
            <a:spAutoFit/>
          </a:bodyPr>
          <a:lstStyle/>
          <a:p>
            <a:pPr algn="ctr">
              <a:defRPr/>
            </a:pPr>
            <a:r>
              <a:rPr lang="es-AR" sz="3600" dirty="0">
                <a:ln w="3175">
                  <a:solidFill>
                    <a:srgbClr val="A50021"/>
                  </a:solidFill>
                  <a:prstDash val="lgDashDotDot"/>
                </a:ln>
                <a:solidFill>
                  <a:srgbClr val="A50021"/>
                </a:solidFill>
                <a:effectLst>
                  <a:outerShdw blurRad="38100" dist="38100" dir="2700000" algn="tl">
                    <a:srgbClr val="000000">
                      <a:alpha val="43137"/>
                    </a:srgbClr>
                  </a:outerShdw>
                </a:effectLst>
                <a:latin typeface="Candara" panose="020E0502030303020204" pitchFamily="34" charset="0"/>
              </a:rPr>
              <a:t>Mayor presencia normativa</a:t>
            </a:r>
            <a:r>
              <a:rPr lang="es-AR" sz="3600" dirty="0" smtClean="0">
                <a:ln w="3175">
                  <a:solidFill>
                    <a:srgbClr val="A50021"/>
                  </a:solidFill>
                  <a:prstDash val="lgDashDotDot"/>
                </a:ln>
                <a:solidFill>
                  <a:srgbClr val="A50021"/>
                </a:solidFill>
                <a:effectLst>
                  <a:outerShdw blurRad="38100" dist="38100" dir="2700000" algn="tl">
                    <a:srgbClr val="000000">
                      <a:alpha val="43137"/>
                    </a:srgbClr>
                  </a:outerShdw>
                </a:effectLst>
                <a:latin typeface="Candara" panose="020E0502030303020204" pitchFamily="34" charset="0"/>
              </a:rPr>
              <a:t>.</a:t>
            </a:r>
            <a:endParaRPr lang="es-AR" sz="3600" dirty="0">
              <a:ln w="3175">
                <a:solidFill>
                  <a:schemeClr val="tx1"/>
                </a:solidFill>
                <a:prstDash val="lgDashDotDot"/>
              </a:ln>
              <a:solidFill>
                <a:srgbClr val="003300"/>
              </a:solidFill>
              <a:effectLst>
                <a:outerShdw blurRad="38100" dist="38100" dir="2700000" algn="tl">
                  <a:srgbClr val="000000">
                    <a:alpha val="43137"/>
                  </a:srgbClr>
                </a:outerShdw>
              </a:effectLst>
              <a:latin typeface="Candara" panose="020E0502030303020204" pitchFamily="34" charset="0"/>
            </a:endParaRPr>
          </a:p>
          <a:p>
            <a:pPr algn="ctr">
              <a:defRPr/>
            </a:pPr>
            <a:endParaRPr lang="en-US" sz="3600" dirty="0">
              <a:ln w="3175">
                <a:solidFill>
                  <a:schemeClr val="tx1"/>
                </a:solidFill>
                <a:prstDash val="lgDashDotDot"/>
              </a:ln>
              <a:solidFill>
                <a:srgbClr val="003300"/>
              </a:solidFill>
              <a:effectLst>
                <a:outerShdw blurRad="38100" dist="38100" dir="2700000" algn="tl">
                  <a:srgbClr val="000000">
                    <a:alpha val="43137"/>
                  </a:srgbClr>
                </a:outerShdw>
              </a:effectLst>
              <a:latin typeface="Berlin Sans FB Demi" pitchFamily="34" charset="0"/>
            </a:endParaRPr>
          </a:p>
        </p:txBody>
      </p:sp>
    </p:spTree>
    <p:extLst>
      <p:ext uri="{BB962C8B-B14F-4D97-AF65-F5344CB8AC3E}">
        <p14:creationId xmlns:p14="http://schemas.microsoft.com/office/powerpoint/2010/main" val="1440963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55" presetClass="entr" presetSubtype="0" fill="hold" nodeType="afterEffect">
                                  <p:stCondLst>
                                    <p:cond delay="0"/>
                                  </p:stCondLst>
                                  <p:childTnLst>
                                    <p:set>
                                      <p:cBhvr>
                                        <p:cTn id="11" dur="1" fill="hold">
                                          <p:stCondLst>
                                            <p:cond delay="0"/>
                                          </p:stCondLst>
                                        </p:cTn>
                                        <p:tgtEl>
                                          <p:spTgt spid="128002"/>
                                        </p:tgtEl>
                                        <p:attrNameLst>
                                          <p:attrName>style.visibility</p:attrName>
                                        </p:attrNameLst>
                                      </p:cBhvr>
                                      <p:to>
                                        <p:strVal val="visible"/>
                                      </p:to>
                                    </p:set>
                                    <p:anim calcmode="lin" valueType="num">
                                      <p:cBhvr>
                                        <p:cTn id="12" dur="1000" fill="hold"/>
                                        <p:tgtEl>
                                          <p:spTgt spid="128002"/>
                                        </p:tgtEl>
                                        <p:attrNameLst>
                                          <p:attrName>ppt_w</p:attrName>
                                        </p:attrNameLst>
                                      </p:cBhvr>
                                      <p:tavLst>
                                        <p:tav tm="0">
                                          <p:val>
                                            <p:strVal val="#ppt_w*0.70"/>
                                          </p:val>
                                        </p:tav>
                                        <p:tav tm="100000">
                                          <p:val>
                                            <p:strVal val="#ppt_w"/>
                                          </p:val>
                                        </p:tav>
                                      </p:tavLst>
                                    </p:anim>
                                    <p:anim calcmode="lin" valueType="num">
                                      <p:cBhvr>
                                        <p:cTn id="13" dur="1000" fill="hold"/>
                                        <p:tgtEl>
                                          <p:spTgt spid="128002"/>
                                        </p:tgtEl>
                                        <p:attrNameLst>
                                          <p:attrName>ppt_h</p:attrName>
                                        </p:attrNameLst>
                                      </p:cBhvr>
                                      <p:tavLst>
                                        <p:tav tm="0">
                                          <p:val>
                                            <p:strVal val="#ppt_h"/>
                                          </p:val>
                                        </p:tav>
                                        <p:tav tm="100000">
                                          <p:val>
                                            <p:strVal val="#ppt_h"/>
                                          </p:val>
                                        </p:tav>
                                      </p:tavLst>
                                    </p:anim>
                                    <p:animEffect transition="in" filter="fade">
                                      <p:cBhvr>
                                        <p:cTn id="14" dur="1000"/>
                                        <p:tgtEl>
                                          <p:spTgt spid="128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0 Flecha curvada hacia la derecha"/>
          <p:cNvSpPr/>
          <p:nvPr/>
        </p:nvSpPr>
        <p:spPr>
          <a:xfrm flipH="1">
            <a:off x="8264752" y="2696969"/>
            <a:ext cx="2143125" cy="3000375"/>
          </a:xfrm>
          <a:prstGeom prst="curvedRightArrow">
            <a:avLst/>
          </a:prstGeom>
          <a:solidFill>
            <a:srgbClr val="006600"/>
          </a:solidFill>
          <a:ln w="571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5" name="9 Flecha curvada hacia la derecha"/>
          <p:cNvSpPr/>
          <p:nvPr/>
        </p:nvSpPr>
        <p:spPr>
          <a:xfrm>
            <a:off x="1801683" y="2696970"/>
            <a:ext cx="2000250" cy="3000375"/>
          </a:xfrm>
          <a:prstGeom prst="curvedRightArrow">
            <a:avLst/>
          </a:prstGeom>
          <a:solidFill>
            <a:srgbClr val="9900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6" name="4 CuadroTexto"/>
          <p:cNvSpPr txBox="1"/>
          <p:nvPr/>
        </p:nvSpPr>
        <p:spPr>
          <a:xfrm>
            <a:off x="7825292" y="2768408"/>
            <a:ext cx="2714644" cy="369332"/>
          </a:xfrm>
          <a:prstGeom prst="rect">
            <a:avLst/>
          </a:prstGeom>
          <a:solidFill>
            <a:srgbClr val="00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ctr" eaLnBrk="1" fontAlgn="auto" hangingPunct="1">
              <a:spcBef>
                <a:spcPts val="0"/>
              </a:spcBef>
              <a:spcAft>
                <a:spcPts val="0"/>
              </a:spcAft>
              <a:defRPr/>
            </a:pPr>
            <a:r>
              <a:rPr lang="es-AR" dirty="0">
                <a:solidFill>
                  <a:schemeClr val="bg1"/>
                </a:solidFill>
                <a:effectLst>
                  <a:outerShdw blurRad="38100" dist="38100" dir="2700000" algn="tl">
                    <a:srgbClr val="000000">
                      <a:alpha val="43137"/>
                    </a:srgbClr>
                  </a:outerShdw>
                </a:effectLst>
                <a:latin typeface="Candara" panose="020E0502030303020204" pitchFamily="34" charset="0"/>
                <a:cs typeface="Arial" pitchFamily="34" charset="0"/>
              </a:rPr>
              <a:t>ESCUELA</a:t>
            </a:r>
            <a:endParaRPr lang="en-US" dirty="0">
              <a:solidFill>
                <a:schemeClr val="bg1"/>
              </a:solidFill>
              <a:effectLst>
                <a:outerShdw blurRad="38100" dist="38100" dir="2700000" algn="tl">
                  <a:srgbClr val="000000">
                    <a:alpha val="43137"/>
                  </a:srgbClr>
                </a:outerShdw>
              </a:effectLst>
              <a:latin typeface="Candara" panose="020E0502030303020204" pitchFamily="34" charset="0"/>
              <a:cs typeface="Arial" pitchFamily="34" charset="0"/>
            </a:endParaRPr>
          </a:p>
        </p:txBody>
      </p:sp>
      <p:pic>
        <p:nvPicPr>
          <p:cNvPr id="7" name="Picture 4" descr="http://www.fmacuario.com.ar/wp-content/uploads/2011/08/Escuela.gif"/>
          <p:cNvPicPr>
            <a:picLocks noChangeAspect="1" noChangeArrowheads="1"/>
          </p:cNvPicPr>
          <p:nvPr/>
        </p:nvPicPr>
        <p:blipFill>
          <a:blip r:embed="rId2">
            <a:clrChange>
              <a:clrFrom>
                <a:srgbClr val="FFFFFF"/>
              </a:clrFrom>
              <a:clrTo>
                <a:srgbClr val="FFFFFF">
                  <a:alpha val="0"/>
                </a:srgbClr>
              </a:clrTo>
            </a:clrChange>
          </a:blip>
          <a:srcRect r="5187"/>
          <a:stretch>
            <a:fillRect/>
          </a:stretch>
        </p:blipFill>
        <p:spPr bwMode="auto">
          <a:xfrm>
            <a:off x="7896730" y="196640"/>
            <a:ext cx="2428892" cy="267526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3 CuadroTexto"/>
          <p:cNvSpPr txBox="1"/>
          <p:nvPr/>
        </p:nvSpPr>
        <p:spPr>
          <a:xfrm>
            <a:off x="1681624" y="2768408"/>
            <a:ext cx="2714644" cy="369332"/>
          </a:xfrm>
          <a:prstGeom prst="rect">
            <a:avLst/>
          </a:prstGeom>
          <a:solidFill>
            <a:srgbClr val="99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ctr" eaLnBrk="1" fontAlgn="auto" hangingPunct="1">
              <a:spcBef>
                <a:spcPts val="0"/>
              </a:spcBef>
              <a:spcAft>
                <a:spcPts val="0"/>
              </a:spcAft>
              <a:defRPr/>
            </a:pPr>
            <a:r>
              <a:rPr lang="es-AR" dirty="0">
                <a:solidFill>
                  <a:schemeClr val="bg1"/>
                </a:solidFill>
                <a:effectLst>
                  <a:outerShdw blurRad="38100" dist="38100" dir="2700000" algn="tl">
                    <a:srgbClr val="000000">
                      <a:alpha val="43137"/>
                    </a:srgbClr>
                  </a:outerShdw>
                </a:effectLst>
                <a:latin typeface="Candara" panose="020E0502030303020204" pitchFamily="34" charset="0"/>
                <a:cs typeface="Arial" pitchFamily="34" charset="0"/>
              </a:rPr>
              <a:t>FAMILIA</a:t>
            </a:r>
            <a:endParaRPr lang="en-US" dirty="0">
              <a:solidFill>
                <a:schemeClr val="bg1"/>
              </a:solidFill>
              <a:effectLst>
                <a:outerShdw blurRad="38100" dist="38100" dir="2700000" algn="tl">
                  <a:srgbClr val="000000">
                    <a:alpha val="43137"/>
                  </a:srgbClr>
                </a:outerShdw>
              </a:effectLst>
              <a:latin typeface="Candara" panose="020E0502030303020204" pitchFamily="34" charset="0"/>
              <a:cs typeface="Arial" pitchFamily="34" charset="0"/>
            </a:endParaRPr>
          </a:p>
        </p:txBody>
      </p:sp>
      <p:pic>
        <p:nvPicPr>
          <p:cNvPr id="9" name="Picture 2" descr="http://foroacercandonos.files.wordpress.com/2012/02/familia.jpg"/>
          <p:cNvPicPr>
            <a:picLocks noChangeAspect="1" noChangeArrowheads="1"/>
          </p:cNvPicPr>
          <p:nvPr/>
        </p:nvPicPr>
        <p:blipFill>
          <a:blip r:embed="rId3">
            <a:clrChange>
              <a:clrFrom>
                <a:srgbClr val="FFFFFF"/>
              </a:clrFrom>
              <a:clrTo>
                <a:srgbClr val="FFFFFF">
                  <a:alpha val="0"/>
                </a:srgbClr>
              </a:clrTo>
            </a:clrChange>
          </a:blip>
          <a:srcRect b="5405"/>
          <a:stretch>
            <a:fillRect/>
          </a:stretch>
        </p:blipFill>
        <p:spPr bwMode="auto">
          <a:xfrm>
            <a:off x="1681624" y="196640"/>
            <a:ext cx="2643206" cy="250033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5 CuadroTexto"/>
          <p:cNvSpPr txBox="1"/>
          <p:nvPr/>
        </p:nvSpPr>
        <p:spPr>
          <a:xfrm>
            <a:off x="5039210" y="339516"/>
            <a:ext cx="2214578" cy="954107"/>
          </a:xfrm>
          <a:prstGeom prst="rect">
            <a:avLst/>
          </a:prstGeom>
          <a:noFill/>
          <a:ln w="76200">
            <a:solidFill>
              <a:srgbClr val="990000"/>
            </a:solidFill>
          </a:ln>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s-AR" sz="2800" b="1" dirty="0">
                <a:effectLst>
                  <a:outerShdw blurRad="38100" dist="38100" dir="2700000" algn="tl">
                    <a:srgbClr val="000000">
                      <a:alpha val="43137"/>
                    </a:srgbClr>
                  </a:outerShdw>
                </a:effectLst>
                <a:latin typeface="Candara" panose="020E0502030303020204" pitchFamily="34" charset="0"/>
                <a:cs typeface="Arial" pitchFamily="34" charset="0"/>
              </a:rPr>
              <a:t>CULTURA ACTUAL</a:t>
            </a:r>
            <a:endParaRPr lang="en-US" sz="2800" b="1" dirty="0">
              <a:effectLst>
                <a:outerShdw blurRad="38100" dist="38100" dir="2700000" algn="tl">
                  <a:srgbClr val="000000">
                    <a:alpha val="43137"/>
                  </a:srgbClr>
                </a:outerShdw>
              </a:effectLst>
              <a:latin typeface="Candara" panose="020E0502030303020204" pitchFamily="34" charset="0"/>
              <a:cs typeface="Arial" pitchFamily="34" charset="0"/>
            </a:endParaRPr>
          </a:p>
        </p:txBody>
      </p:sp>
      <p:sp>
        <p:nvSpPr>
          <p:cNvPr id="11" name="6 CuadroTexto"/>
          <p:cNvSpPr txBox="1"/>
          <p:nvPr/>
        </p:nvSpPr>
        <p:spPr>
          <a:xfrm>
            <a:off x="4467706" y="1411086"/>
            <a:ext cx="3357586" cy="923330"/>
          </a:xfrm>
          <a:prstGeom prst="rect">
            <a:avLst/>
          </a:prstGeom>
          <a:noFill/>
          <a:ln w="76200">
            <a:noFill/>
          </a:ln>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s-AR" dirty="0" smtClean="0">
                <a:effectLst>
                  <a:outerShdw blurRad="38100" dist="38100" dir="2700000" algn="tl">
                    <a:srgbClr val="000000">
                      <a:alpha val="43137"/>
                    </a:srgbClr>
                  </a:outerShdw>
                </a:effectLst>
                <a:latin typeface="Candara" panose="020E0502030303020204" pitchFamily="34" charset="0"/>
                <a:cs typeface="Arial" pitchFamily="34" charset="0"/>
              </a:rPr>
              <a:t>CRISIS DE LA FAMILIA</a:t>
            </a:r>
          </a:p>
          <a:p>
            <a:pPr algn="ctr" eaLnBrk="1" fontAlgn="auto" hangingPunct="1">
              <a:spcBef>
                <a:spcPts val="0"/>
              </a:spcBef>
              <a:spcAft>
                <a:spcPts val="0"/>
              </a:spcAft>
              <a:defRPr/>
            </a:pPr>
            <a:r>
              <a:rPr lang="es-AR" dirty="0" smtClean="0">
                <a:solidFill>
                  <a:srgbClr val="990000"/>
                </a:solidFill>
                <a:effectLst>
                  <a:outerShdw blurRad="38100" dist="38100" dir="2700000" algn="tl">
                    <a:srgbClr val="000000">
                      <a:alpha val="43137"/>
                    </a:srgbClr>
                  </a:outerShdw>
                </a:effectLst>
                <a:latin typeface="Candara" panose="020E0502030303020204" pitchFamily="34" charset="0"/>
                <a:cs typeface="Arial" pitchFamily="34" charset="0"/>
              </a:rPr>
              <a:t>CRISIS EN LA EDUCACIÓN</a:t>
            </a:r>
          </a:p>
          <a:p>
            <a:pPr algn="ctr" eaLnBrk="1" fontAlgn="auto" hangingPunct="1">
              <a:spcBef>
                <a:spcPts val="0"/>
              </a:spcBef>
              <a:spcAft>
                <a:spcPts val="0"/>
              </a:spcAft>
              <a:defRPr/>
            </a:pPr>
            <a:r>
              <a:rPr lang="es-AR" dirty="0" smtClean="0">
                <a:effectLst>
                  <a:outerShdw blurRad="38100" dist="38100" dir="2700000" algn="tl">
                    <a:srgbClr val="000000">
                      <a:alpha val="43137"/>
                    </a:srgbClr>
                  </a:outerShdw>
                </a:effectLst>
                <a:latin typeface="Candara" panose="020E0502030303020204" pitchFamily="34" charset="0"/>
                <a:cs typeface="Arial" pitchFamily="34" charset="0"/>
              </a:rPr>
              <a:t>CRISIS EN LAS INSTITUCIONES</a:t>
            </a:r>
            <a:endParaRPr lang="es-AR" dirty="0">
              <a:effectLst>
                <a:outerShdw blurRad="38100" dist="38100" dir="2700000" algn="tl">
                  <a:srgbClr val="000000">
                    <a:alpha val="43137"/>
                  </a:srgbClr>
                </a:outerShdw>
              </a:effectLst>
              <a:latin typeface="Candara" panose="020E0502030303020204" pitchFamily="34" charset="0"/>
              <a:cs typeface="Arial" pitchFamily="34" charset="0"/>
            </a:endParaRPr>
          </a:p>
        </p:txBody>
      </p:sp>
      <p:pic>
        <p:nvPicPr>
          <p:cNvPr id="12" name="Picture 2" descr="http://www.bbc.co.uk/spanish/specials/images/1649_galeria24sept/3165235_8contorsionista.jpg"/>
          <p:cNvPicPr>
            <a:picLocks noChangeAspect="1" noChangeArrowheads="1"/>
          </p:cNvPicPr>
          <p:nvPr/>
        </p:nvPicPr>
        <p:blipFill>
          <a:blip r:embed="rId4"/>
          <a:srcRect l="3750" t="16875" r="22499"/>
          <a:stretch>
            <a:fillRect/>
          </a:stretch>
        </p:blipFill>
        <p:spPr bwMode="auto">
          <a:xfrm>
            <a:off x="3967655" y="3482788"/>
            <a:ext cx="4214813" cy="3167063"/>
          </a:xfrm>
          <a:prstGeom prst="rect">
            <a:avLst/>
          </a:prstGeom>
          <a:noFill/>
          <a:effectLst>
            <a:outerShdw blurRad="50800" dist="38100" dir="8100000" algn="tr" rotWithShape="0">
              <a:prstClr val="black">
                <a:alpha val="40000"/>
              </a:prstClr>
            </a:outerShdw>
          </a:effectLst>
        </p:spPr>
      </p:pic>
      <p:sp>
        <p:nvSpPr>
          <p:cNvPr id="13" name="11 CuadroTexto"/>
          <p:cNvSpPr txBox="1"/>
          <p:nvPr/>
        </p:nvSpPr>
        <p:spPr>
          <a:xfrm rot="20793125">
            <a:off x="4098768" y="1327605"/>
            <a:ext cx="3948223" cy="1200329"/>
          </a:xfrm>
          <a:prstGeom prst="rect">
            <a:avLst/>
          </a:prstGeom>
          <a:solidFill>
            <a:schemeClr val="accent2">
              <a:lumMod val="75000"/>
            </a:schemeClr>
          </a:solidFill>
          <a:ln>
            <a:noFill/>
          </a:ln>
          <a:effectLst>
            <a:outerShdw blurRad="76200" dir="18900000" sy="23000" kx="-1200000" algn="bl"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ctr" eaLnBrk="1" fontAlgn="auto" hangingPunct="1">
              <a:spcBef>
                <a:spcPts val="0"/>
              </a:spcBef>
              <a:spcAft>
                <a:spcPts val="0"/>
              </a:spcAft>
              <a:defRPr/>
            </a:pPr>
            <a:r>
              <a:rPr lang="es-AR" sz="2400" b="1" dirty="0">
                <a:solidFill>
                  <a:schemeClr val="bg1"/>
                </a:solidFill>
                <a:effectLst>
                  <a:outerShdw blurRad="38100" dist="38100" dir="2700000" algn="tl">
                    <a:srgbClr val="000000">
                      <a:alpha val="43137"/>
                    </a:srgbClr>
                  </a:outerShdw>
                </a:effectLst>
                <a:latin typeface="Candara" panose="020E0502030303020204" pitchFamily="34" charset="0"/>
                <a:cs typeface="Arial" pitchFamily="34" charset="0"/>
              </a:rPr>
              <a:t>RECUPERAR </a:t>
            </a:r>
          </a:p>
          <a:p>
            <a:pPr algn="ctr" eaLnBrk="1" fontAlgn="auto" hangingPunct="1">
              <a:spcBef>
                <a:spcPts val="0"/>
              </a:spcBef>
              <a:spcAft>
                <a:spcPts val="0"/>
              </a:spcAft>
              <a:defRPr/>
            </a:pPr>
            <a:r>
              <a:rPr lang="es-AR" sz="2400" b="1" dirty="0">
                <a:solidFill>
                  <a:schemeClr val="bg1"/>
                </a:solidFill>
                <a:effectLst>
                  <a:outerShdw blurRad="38100" dist="38100" dir="2700000" algn="tl">
                    <a:srgbClr val="000000">
                      <a:alpha val="43137"/>
                    </a:srgbClr>
                  </a:outerShdw>
                </a:effectLst>
                <a:latin typeface="Candara" panose="020E0502030303020204" pitchFamily="34" charset="0"/>
                <a:cs typeface="Arial" pitchFamily="34" charset="0"/>
              </a:rPr>
              <a:t>la condición de </a:t>
            </a:r>
          </a:p>
          <a:p>
            <a:pPr algn="ctr" eaLnBrk="1" fontAlgn="auto" hangingPunct="1">
              <a:spcBef>
                <a:spcPts val="0"/>
              </a:spcBef>
              <a:spcAft>
                <a:spcPts val="0"/>
              </a:spcAft>
              <a:defRPr/>
            </a:pPr>
            <a:r>
              <a:rPr lang="es-AR" sz="2400" b="1" dirty="0" smtClean="0">
                <a:solidFill>
                  <a:schemeClr val="bg1"/>
                </a:solidFill>
                <a:effectLst>
                  <a:outerShdw blurRad="38100" dist="38100" dir="2700000" algn="tl">
                    <a:srgbClr val="000000">
                      <a:alpha val="43137"/>
                    </a:srgbClr>
                  </a:outerShdw>
                </a:effectLst>
                <a:latin typeface="Candara" panose="020E0502030303020204" pitchFamily="34" charset="0"/>
                <a:cs typeface="Arial" pitchFamily="34" charset="0"/>
              </a:rPr>
              <a:t>LA ESCUELA</a:t>
            </a:r>
            <a:endParaRPr lang="en-US" sz="2400" b="1" dirty="0">
              <a:solidFill>
                <a:schemeClr val="bg1"/>
              </a:solidFill>
              <a:effectLst>
                <a:outerShdw blurRad="38100" dist="38100" dir="2700000" algn="tl">
                  <a:srgbClr val="000000">
                    <a:alpha val="43137"/>
                  </a:srgbClr>
                </a:outerShdw>
              </a:effectLst>
              <a:latin typeface="Candara" panose="020E0502030303020204" pitchFamily="34" charset="0"/>
              <a:cs typeface="Arial" pitchFamily="34" charset="0"/>
            </a:endParaRPr>
          </a:p>
        </p:txBody>
      </p:sp>
      <p:pic>
        <p:nvPicPr>
          <p:cNvPr id="14" name="Picture 4" descr="http://t1.gstatic.com/images?q=tbn:ANd9GcSzIazkcdZiGqxPK_zsOtoEu6ZoVQzWy-gEKp6GlKxRi_tRyK0sLA&amp;t=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4780" y="3411351"/>
            <a:ext cx="461645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2 Cubo"/>
          <p:cNvSpPr/>
          <p:nvPr/>
        </p:nvSpPr>
        <p:spPr>
          <a:xfrm>
            <a:off x="3967655" y="3482788"/>
            <a:ext cx="4214813" cy="3071813"/>
          </a:xfrm>
          <a:prstGeom prst="cube">
            <a:avLst/>
          </a:prstGeom>
          <a:noFill/>
          <a:ln w="12700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40225337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up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9"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strips(upLeft)">
                                      <p:cBhvr>
                                        <p:cTn id="12" dur="500"/>
                                        <p:tgtEl>
                                          <p:spTgt spid="15"/>
                                        </p:tgtEl>
                                      </p:cBhvr>
                                    </p:animEffect>
                                  </p:childTnLst>
                                </p:cTn>
                              </p:par>
                            </p:childTnLst>
                          </p:cTn>
                        </p:par>
                        <p:par>
                          <p:cTn id="13" fill="hold">
                            <p:stCondLst>
                              <p:cond delay="500"/>
                            </p:stCondLst>
                            <p:childTnLst>
                              <p:par>
                                <p:cTn id="14" presetID="55" presetClass="exit" presetSubtype="0" fill="hold" nodeType="afterEffect">
                                  <p:stCondLst>
                                    <p:cond delay="0"/>
                                  </p:stCondLst>
                                  <p:childTnLst>
                                    <p:anim calcmode="lin" valueType="num">
                                      <p:cBhvr>
                                        <p:cTn id="15" dur="1000"/>
                                        <p:tgtEl>
                                          <p:spTgt spid="12"/>
                                        </p:tgtEl>
                                        <p:attrNameLst>
                                          <p:attrName>ppt_w</p:attrName>
                                        </p:attrNameLst>
                                      </p:cBhvr>
                                      <p:tavLst>
                                        <p:tav tm="0">
                                          <p:val>
                                            <p:strVal val="ppt_w"/>
                                          </p:val>
                                        </p:tav>
                                        <p:tav tm="100000">
                                          <p:val>
                                            <p:strVal val="ppt_w*0.70"/>
                                          </p:val>
                                        </p:tav>
                                      </p:tavLst>
                                    </p:anim>
                                    <p:anim calcmode="lin" valueType="num">
                                      <p:cBhvr>
                                        <p:cTn id="16" dur="1000"/>
                                        <p:tgtEl>
                                          <p:spTgt spid="12"/>
                                        </p:tgtEl>
                                        <p:attrNameLst>
                                          <p:attrName>ppt_h</p:attrName>
                                        </p:attrNameLst>
                                      </p:cBhvr>
                                      <p:tavLst>
                                        <p:tav tm="0">
                                          <p:val>
                                            <p:strVal val="ppt_h"/>
                                          </p:val>
                                        </p:tav>
                                        <p:tav tm="100000">
                                          <p:val>
                                            <p:strVal val="ppt_h"/>
                                          </p:val>
                                        </p:tav>
                                      </p:tavLst>
                                    </p:anim>
                                    <p:animEffect transition="out" filter="fade">
                                      <p:cBhvr>
                                        <p:cTn id="17" dur="1000"/>
                                        <p:tgtEl>
                                          <p:spTgt spid="12"/>
                                        </p:tgtEl>
                                      </p:cBhvr>
                                    </p:animEffect>
                                    <p:set>
                                      <p:cBhvr>
                                        <p:cTn id="18" dur="1" fill="hold">
                                          <p:stCondLst>
                                            <p:cond delay="999"/>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e-faro.info/Imagenes/CHISTES/WChmes02/Acudits2010/100223.jovenes.NI.NI.jpg"/>
          <p:cNvPicPr>
            <a:picLocks noChangeAspect="1" noChangeArrowheads="1"/>
          </p:cNvPicPr>
          <p:nvPr/>
        </p:nvPicPr>
        <p:blipFill>
          <a:blip r:embed="rId2"/>
          <a:srcRect/>
          <a:stretch>
            <a:fillRect/>
          </a:stretch>
        </p:blipFill>
        <p:spPr bwMode="auto">
          <a:xfrm>
            <a:off x="1524000" y="0"/>
            <a:ext cx="9144000" cy="57150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3 CuadroTexto"/>
          <p:cNvSpPr txBox="1"/>
          <p:nvPr/>
        </p:nvSpPr>
        <p:spPr>
          <a:xfrm>
            <a:off x="1524000" y="5715017"/>
            <a:ext cx="9144000" cy="1200329"/>
          </a:xfrm>
          <a:prstGeom prst="rect">
            <a:avLst/>
          </a:prstGeom>
          <a:solidFill>
            <a:schemeClr val="accent6">
              <a:lumMod val="75000"/>
            </a:schemeClr>
          </a:solidFill>
        </p:spPr>
        <p:txBody>
          <a:bodyPr>
            <a:spAutoFit/>
          </a:bodyPr>
          <a:lstStyle/>
          <a:p>
            <a:pPr algn="ctr">
              <a:defRPr/>
            </a:pPr>
            <a:r>
              <a:rPr lang="es-AR" sz="3600" dirty="0">
                <a:ln w="3175">
                  <a:solidFill>
                    <a:srgbClr val="CCCCFF"/>
                  </a:solidFill>
                  <a:prstDash val="lgDashDotDot"/>
                </a:ln>
                <a:solidFill>
                  <a:srgbClr val="CCCCFF"/>
                </a:solidFill>
                <a:effectLst>
                  <a:outerShdw blurRad="38100" dist="38100" dir="2700000" algn="tl">
                    <a:srgbClr val="000000">
                      <a:alpha val="43137"/>
                    </a:srgbClr>
                  </a:outerShdw>
                </a:effectLst>
                <a:latin typeface="Candara" panose="020E0502030303020204" pitchFamily="34" charset="0"/>
              </a:rPr>
              <a:t>Educamos con el testimonio,                             tanto padres como educadores.  </a:t>
            </a:r>
            <a:endParaRPr lang="en-US" sz="3600" dirty="0">
              <a:ln w="3175">
                <a:solidFill>
                  <a:srgbClr val="CCCCFF"/>
                </a:solidFill>
                <a:prstDash val="lgDashDotDot"/>
              </a:ln>
              <a:solidFill>
                <a:srgbClr val="CCCC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14804142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55"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4" descr="http://www.e-faro.info/Imagenes/CHISTES/WChmes02/Acudits2010/101107.educacion.publ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2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CuadroTexto"/>
          <p:cNvSpPr txBox="1"/>
          <p:nvPr/>
        </p:nvSpPr>
        <p:spPr>
          <a:xfrm>
            <a:off x="1523968" y="6211694"/>
            <a:ext cx="9144032" cy="646331"/>
          </a:xfrm>
          <a:prstGeom prst="rect">
            <a:avLst/>
          </a:prstGeom>
          <a:solidFill>
            <a:srgbClr val="003399"/>
          </a:solidFill>
        </p:spPr>
        <p:txBody>
          <a:bodyPr>
            <a:spAutoFit/>
          </a:bodyPr>
          <a:lstStyle/>
          <a:p>
            <a:pPr algn="ctr">
              <a:defRPr/>
            </a:pPr>
            <a:r>
              <a:rPr lang="es-AR" sz="3600" dirty="0">
                <a:ln w="3175">
                  <a:solidFill>
                    <a:srgbClr val="00CCFF"/>
                  </a:solidFill>
                  <a:prstDash val="lgDashDotDot"/>
                </a:ln>
                <a:solidFill>
                  <a:srgbClr val="00CCFF"/>
                </a:solidFill>
                <a:effectLst>
                  <a:outerShdw blurRad="38100" dist="38100" dir="2700000" algn="tl">
                    <a:srgbClr val="000000">
                      <a:alpha val="43137"/>
                    </a:srgbClr>
                  </a:outerShdw>
                </a:effectLst>
                <a:latin typeface="Candara" panose="020E0502030303020204" pitchFamily="34" charset="0"/>
              </a:rPr>
              <a:t>Sostener los niveles de exigencia.</a:t>
            </a:r>
            <a:endParaRPr lang="en-US" sz="3600" dirty="0">
              <a:ln w="3175">
                <a:solidFill>
                  <a:srgbClr val="00CCFF"/>
                </a:solidFill>
                <a:prstDash val="lgDashDotDot"/>
              </a:ln>
              <a:solidFill>
                <a:srgbClr val="00CC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714177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55" presetClass="entr" presetSubtype="0" fill="hold" nodeType="afterEffect">
                                  <p:stCondLst>
                                    <p:cond delay="0"/>
                                  </p:stCondLst>
                                  <p:childTnLst>
                                    <p:set>
                                      <p:cBhvr>
                                        <p:cTn id="11" dur="1" fill="hold">
                                          <p:stCondLst>
                                            <p:cond delay="0"/>
                                          </p:stCondLst>
                                        </p:cTn>
                                        <p:tgtEl>
                                          <p:spTgt spid="110596"/>
                                        </p:tgtEl>
                                        <p:attrNameLst>
                                          <p:attrName>style.visibility</p:attrName>
                                        </p:attrNameLst>
                                      </p:cBhvr>
                                      <p:to>
                                        <p:strVal val="visible"/>
                                      </p:to>
                                    </p:set>
                                    <p:anim calcmode="lin" valueType="num">
                                      <p:cBhvr>
                                        <p:cTn id="12" dur="1000" fill="hold"/>
                                        <p:tgtEl>
                                          <p:spTgt spid="110596"/>
                                        </p:tgtEl>
                                        <p:attrNameLst>
                                          <p:attrName>ppt_w</p:attrName>
                                        </p:attrNameLst>
                                      </p:cBhvr>
                                      <p:tavLst>
                                        <p:tav tm="0">
                                          <p:val>
                                            <p:strVal val="#ppt_w*0.70"/>
                                          </p:val>
                                        </p:tav>
                                        <p:tav tm="100000">
                                          <p:val>
                                            <p:strVal val="#ppt_w"/>
                                          </p:val>
                                        </p:tav>
                                      </p:tavLst>
                                    </p:anim>
                                    <p:anim calcmode="lin" valueType="num">
                                      <p:cBhvr>
                                        <p:cTn id="13" dur="1000" fill="hold"/>
                                        <p:tgtEl>
                                          <p:spTgt spid="110596"/>
                                        </p:tgtEl>
                                        <p:attrNameLst>
                                          <p:attrName>ppt_h</p:attrName>
                                        </p:attrNameLst>
                                      </p:cBhvr>
                                      <p:tavLst>
                                        <p:tav tm="0">
                                          <p:val>
                                            <p:strVal val="#ppt_h"/>
                                          </p:val>
                                        </p:tav>
                                        <p:tav tm="100000">
                                          <p:val>
                                            <p:strVal val="#ppt_h"/>
                                          </p:val>
                                        </p:tav>
                                      </p:tavLst>
                                    </p:anim>
                                    <p:animEffect transition="in" filter="fade">
                                      <p:cBhvr>
                                        <p:cTn id="14" dur="1000"/>
                                        <p:tgtEl>
                                          <p:spTgt spid="110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2.bp.blogspot.com/_fDauylRSRIo/THIhj5ymCLI/AAAAAAAAJaY/Wb0foCOVF8A/s1600/090329,fracaso_educac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1523968" y="5857893"/>
            <a:ext cx="9144032" cy="1200329"/>
          </a:xfrm>
          <a:prstGeom prst="rect">
            <a:avLst/>
          </a:prstGeom>
          <a:solidFill>
            <a:srgbClr val="CC9900"/>
          </a:solidFill>
        </p:spPr>
        <p:txBody>
          <a:bodyPr>
            <a:spAutoFit/>
          </a:bodyPr>
          <a:lstStyle/>
          <a:p>
            <a:pPr algn="ctr">
              <a:defRPr/>
            </a:pPr>
            <a:r>
              <a:rPr lang="es-AR" sz="3600" dirty="0">
                <a:ln w="3175">
                  <a:solidFill>
                    <a:srgbClr val="333300"/>
                  </a:solidFill>
                  <a:prstDash val="lgDashDotDot"/>
                </a:ln>
                <a:solidFill>
                  <a:srgbClr val="333300"/>
                </a:solidFill>
                <a:effectLst>
                  <a:outerShdw blurRad="38100" dist="38100" dir="2700000" algn="tl">
                    <a:srgbClr val="000000">
                      <a:alpha val="43137"/>
                    </a:srgbClr>
                  </a:outerShdw>
                </a:effectLst>
                <a:latin typeface="Candara" panose="020E0502030303020204" pitchFamily="34" charset="0"/>
              </a:rPr>
              <a:t>Trabajar en equipo de manera coherente</a:t>
            </a:r>
          </a:p>
          <a:p>
            <a:pPr algn="ctr">
              <a:defRPr/>
            </a:pPr>
            <a:endParaRPr lang="en-US" sz="3600" dirty="0">
              <a:ln w="3175">
                <a:solidFill>
                  <a:schemeClr val="tx1"/>
                </a:solidFill>
                <a:prstDash val="lgDashDotDot"/>
              </a:ln>
              <a:solidFill>
                <a:srgbClr val="003300"/>
              </a:solidFill>
              <a:effectLst>
                <a:outerShdw blurRad="38100" dist="38100" dir="2700000" algn="tl">
                  <a:srgbClr val="000000">
                    <a:alpha val="43137"/>
                  </a:srgbClr>
                </a:outerShdw>
              </a:effectLst>
              <a:latin typeface="Berlin Sans FB Demi" pitchFamily="34" charset="0"/>
            </a:endParaRPr>
          </a:p>
        </p:txBody>
      </p:sp>
    </p:spTree>
    <p:extLst>
      <p:ext uri="{BB962C8B-B14F-4D97-AF65-F5344CB8AC3E}">
        <p14:creationId xmlns:p14="http://schemas.microsoft.com/office/powerpoint/2010/main" val="2823120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55"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elblogalternativo.com/wp-content/uploads/2011/02/e-faro-males-educaci%C3%B3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19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1524000" y="6211669"/>
            <a:ext cx="9144000" cy="646331"/>
          </a:xfrm>
          <a:prstGeom prst="rect">
            <a:avLst/>
          </a:prstGeom>
          <a:solidFill>
            <a:srgbClr val="C00000">
              <a:alpha val="72941"/>
            </a:srgbClr>
          </a:solidFill>
        </p:spPr>
        <p:txBody>
          <a:bodyPr>
            <a:spAutoFit/>
          </a:bodyPr>
          <a:lstStyle/>
          <a:p>
            <a:pPr algn="ctr">
              <a:defRPr/>
            </a:pPr>
            <a:r>
              <a:rPr lang="es-AR" sz="3600" dirty="0">
                <a:ln w="3175">
                  <a:solidFill>
                    <a:schemeClr val="tx1"/>
                  </a:solidFill>
                  <a:prstDash val="lgDashDotDot"/>
                </a:ln>
                <a:solidFill>
                  <a:srgbClr val="003300"/>
                </a:solidFill>
                <a:effectLst>
                  <a:outerShdw blurRad="38100" dist="38100" dir="2700000" algn="tl">
                    <a:srgbClr val="000000">
                      <a:alpha val="43137"/>
                    </a:srgbClr>
                  </a:outerShdw>
                </a:effectLst>
                <a:latin typeface="Candara" panose="020E0502030303020204" pitchFamily="34" charset="0"/>
              </a:rPr>
              <a:t>Alianza estratégica-operativa </a:t>
            </a:r>
            <a:r>
              <a:rPr lang="es-AR" sz="3600" dirty="0" smtClean="0">
                <a:ln w="3175">
                  <a:solidFill>
                    <a:schemeClr val="tx1"/>
                  </a:solidFill>
                  <a:prstDash val="lgDashDotDot"/>
                </a:ln>
                <a:solidFill>
                  <a:srgbClr val="003300"/>
                </a:solidFill>
                <a:effectLst>
                  <a:outerShdw blurRad="38100" dist="38100" dir="2700000" algn="tl">
                    <a:srgbClr val="000000">
                      <a:alpha val="43137"/>
                    </a:srgbClr>
                  </a:outerShdw>
                </a:effectLst>
                <a:latin typeface="Candara" panose="020E0502030303020204" pitchFamily="34" charset="0"/>
              </a:rPr>
              <a:t>con </a:t>
            </a:r>
            <a:r>
              <a:rPr lang="es-AR" sz="3600" dirty="0">
                <a:ln w="3175">
                  <a:solidFill>
                    <a:schemeClr val="tx1"/>
                  </a:solidFill>
                  <a:prstDash val="lgDashDotDot"/>
                </a:ln>
                <a:solidFill>
                  <a:srgbClr val="003300"/>
                </a:solidFill>
                <a:effectLst>
                  <a:outerShdw blurRad="38100" dist="38100" dir="2700000" algn="tl">
                    <a:srgbClr val="000000">
                      <a:alpha val="43137"/>
                    </a:srgbClr>
                  </a:outerShdw>
                </a:effectLst>
                <a:latin typeface="Candara" panose="020E0502030303020204" pitchFamily="34" charset="0"/>
              </a:rPr>
              <a:t>la familia</a:t>
            </a:r>
            <a:endParaRPr lang="en-US" sz="3600" dirty="0">
              <a:ln w="3175">
                <a:solidFill>
                  <a:schemeClr val="tx1"/>
                </a:solidFill>
                <a:prstDash val="lgDashDotDot"/>
              </a:ln>
              <a:solidFill>
                <a:srgbClr val="003300"/>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30537457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55"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descr="http://2.bp.blogspot.com/_jwm3GiJV0Do/StXvgbhpWgI/AAAAAAAABcI/002ubQe8Nl4/s400/yo+solo.JPG"/>
          <p:cNvPicPr>
            <a:picLocks noChangeAspect="1" noChangeArrowheads="1"/>
          </p:cNvPicPr>
          <p:nvPr/>
        </p:nvPicPr>
        <p:blipFill>
          <a:blip r:embed="rId2">
            <a:extLst>
              <a:ext uri="{28A0092B-C50C-407E-A947-70E740481C1C}">
                <a14:useLocalDpi xmlns:a14="http://schemas.microsoft.com/office/drawing/2010/main" val="0"/>
              </a:ext>
            </a:extLst>
          </a:blip>
          <a:srcRect l="2380" t="8476"/>
          <a:stretch>
            <a:fillRect/>
          </a:stretch>
        </p:blipFill>
        <p:spPr bwMode="auto">
          <a:xfrm>
            <a:off x="152400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CuadroTexto"/>
          <p:cNvSpPr txBox="1"/>
          <p:nvPr/>
        </p:nvSpPr>
        <p:spPr>
          <a:xfrm>
            <a:off x="1524000" y="5657696"/>
            <a:ext cx="9144000" cy="1200329"/>
          </a:xfrm>
          <a:prstGeom prst="rect">
            <a:avLst/>
          </a:prstGeom>
          <a:solidFill>
            <a:srgbClr val="800000"/>
          </a:solidFill>
        </p:spPr>
        <p:txBody>
          <a:bodyPr>
            <a:spAutoFit/>
          </a:bodyPr>
          <a:lstStyle/>
          <a:p>
            <a:pPr algn="ctr">
              <a:defRPr/>
            </a:pPr>
            <a:r>
              <a:rPr lang="es-AR" sz="3600" dirty="0">
                <a:ln w="3175">
                  <a:solidFill>
                    <a:schemeClr val="bg1"/>
                  </a:solidFill>
                  <a:prstDash val="lgDashDotDot"/>
                </a:ln>
                <a:solidFill>
                  <a:srgbClr val="FFFFFF"/>
                </a:solidFill>
                <a:effectLst>
                  <a:outerShdw blurRad="38100" dist="38100" dir="2700000" algn="tl">
                    <a:srgbClr val="000000">
                      <a:alpha val="43137"/>
                    </a:srgbClr>
                  </a:outerShdw>
                </a:effectLst>
                <a:latin typeface="Candara" panose="020E0502030303020204" pitchFamily="34" charset="0"/>
              </a:rPr>
              <a:t>Mayor presencia efectiva                                     de adultos en sus vidas.</a:t>
            </a:r>
            <a:endParaRPr lang="en-US" sz="3600" dirty="0">
              <a:ln w="3175">
                <a:solidFill>
                  <a:schemeClr val="bg1"/>
                </a:solidFill>
                <a:prstDash val="lgDashDotDot"/>
              </a:ln>
              <a:solidFill>
                <a:srgbClr val="FFFF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188385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55" presetClass="entr" presetSubtype="0" fill="hold" nodeType="afterEffect">
                                  <p:stCondLst>
                                    <p:cond delay="0"/>
                                  </p:stCondLst>
                                  <p:childTnLst>
                                    <p:set>
                                      <p:cBhvr>
                                        <p:cTn id="11" dur="1" fill="hold">
                                          <p:stCondLst>
                                            <p:cond delay="0"/>
                                          </p:stCondLst>
                                        </p:cTn>
                                        <p:tgtEl>
                                          <p:spTgt spid="111620"/>
                                        </p:tgtEl>
                                        <p:attrNameLst>
                                          <p:attrName>style.visibility</p:attrName>
                                        </p:attrNameLst>
                                      </p:cBhvr>
                                      <p:to>
                                        <p:strVal val="visible"/>
                                      </p:to>
                                    </p:set>
                                    <p:anim calcmode="lin" valueType="num">
                                      <p:cBhvr>
                                        <p:cTn id="12" dur="1000" fill="hold"/>
                                        <p:tgtEl>
                                          <p:spTgt spid="111620"/>
                                        </p:tgtEl>
                                        <p:attrNameLst>
                                          <p:attrName>ppt_w</p:attrName>
                                        </p:attrNameLst>
                                      </p:cBhvr>
                                      <p:tavLst>
                                        <p:tav tm="0">
                                          <p:val>
                                            <p:strVal val="#ppt_w*0.70"/>
                                          </p:val>
                                        </p:tav>
                                        <p:tav tm="100000">
                                          <p:val>
                                            <p:strVal val="#ppt_w"/>
                                          </p:val>
                                        </p:tav>
                                      </p:tavLst>
                                    </p:anim>
                                    <p:anim calcmode="lin" valueType="num">
                                      <p:cBhvr>
                                        <p:cTn id="13" dur="1000" fill="hold"/>
                                        <p:tgtEl>
                                          <p:spTgt spid="111620"/>
                                        </p:tgtEl>
                                        <p:attrNameLst>
                                          <p:attrName>ppt_h</p:attrName>
                                        </p:attrNameLst>
                                      </p:cBhvr>
                                      <p:tavLst>
                                        <p:tav tm="0">
                                          <p:val>
                                            <p:strVal val="#ppt_h"/>
                                          </p:val>
                                        </p:tav>
                                        <p:tav tm="100000">
                                          <p:val>
                                            <p:strVal val="#ppt_h"/>
                                          </p:val>
                                        </p:tav>
                                      </p:tavLst>
                                    </p:anim>
                                    <p:animEffect transition="in" filter="fade">
                                      <p:cBhvr>
                                        <p:cTn id="14" dur="1000"/>
                                        <p:tgtEl>
                                          <p:spTgt spid="11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e-faro.info/Imagenes/CHISTES/WChmes02/Acudits2012/120930.aula.masificada.profe.ciencias.ficcion.cienci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2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1524000" y="6211694"/>
            <a:ext cx="9144000" cy="646331"/>
          </a:xfrm>
          <a:prstGeom prst="rect">
            <a:avLst/>
          </a:prstGeom>
          <a:solidFill>
            <a:schemeClr val="accent1">
              <a:lumMod val="10000"/>
            </a:schemeClr>
          </a:solidFill>
        </p:spPr>
        <p:txBody>
          <a:bodyPr>
            <a:spAutoFit/>
          </a:bodyPr>
          <a:lstStyle/>
          <a:p>
            <a:pPr algn="ctr">
              <a:defRPr/>
            </a:pPr>
            <a:r>
              <a:rPr lang="es-AR" sz="3600" dirty="0">
                <a:ln w="3175">
                  <a:solidFill>
                    <a:schemeClr val="bg1"/>
                  </a:solidFill>
                  <a:prstDash val="lgDashDotDot"/>
                </a:ln>
                <a:solidFill>
                  <a:srgbClr val="FFFFFF"/>
                </a:solidFill>
                <a:effectLst>
                  <a:outerShdw blurRad="38100" dist="38100" dir="2700000" algn="tl">
                    <a:srgbClr val="000000">
                      <a:alpha val="43137"/>
                    </a:srgbClr>
                  </a:outerShdw>
                </a:effectLst>
                <a:latin typeface="Candara" panose="020E0502030303020204" pitchFamily="34" charset="0"/>
              </a:rPr>
              <a:t>Trabajar sobre objetivos realistas.</a:t>
            </a:r>
            <a:endParaRPr lang="en-US" sz="3600" dirty="0">
              <a:ln w="3175">
                <a:solidFill>
                  <a:schemeClr val="bg1"/>
                </a:solidFill>
                <a:prstDash val="lgDashDotDot"/>
              </a:ln>
              <a:solidFill>
                <a:srgbClr val="FFFF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3153958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55" presetClass="entr" presetSubtype="0" fill="hold" nodeType="afterEffect">
                                  <p:stCondLst>
                                    <p:cond delay="0"/>
                                  </p:stCondLst>
                                  <p:childTnLst>
                                    <p:set>
                                      <p:cBhvr>
                                        <p:cTn id="11" dur="1" fill="hold">
                                          <p:stCondLst>
                                            <p:cond delay="0"/>
                                          </p:stCondLst>
                                        </p:cTn>
                                        <p:tgtEl>
                                          <p:spTgt spid="36866"/>
                                        </p:tgtEl>
                                        <p:attrNameLst>
                                          <p:attrName>style.visibility</p:attrName>
                                        </p:attrNameLst>
                                      </p:cBhvr>
                                      <p:to>
                                        <p:strVal val="visible"/>
                                      </p:to>
                                    </p:set>
                                    <p:anim calcmode="lin" valueType="num">
                                      <p:cBhvr>
                                        <p:cTn id="12" dur="1000" fill="hold"/>
                                        <p:tgtEl>
                                          <p:spTgt spid="36866"/>
                                        </p:tgtEl>
                                        <p:attrNameLst>
                                          <p:attrName>ppt_w</p:attrName>
                                        </p:attrNameLst>
                                      </p:cBhvr>
                                      <p:tavLst>
                                        <p:tav tm="0">
                                          <p:val>
                                            <p:strVal val="#ppt_w*0.70"/>
                                          </p:val>
                                        </p:tav>
                                        <p:tav tm="100000">
                                          <p:val>
                                            <p:strVal val="#ppt_w"/>
                                          </p:val>
                                        </p:tav>
                                      </p:tavLst>
                                    </p:anim>
                                    <p:anim calcmode="lin" valueType="num">
                                      <p:cBhvr>
                                        <p:cTn id="13" dur="1000" fill="hold"/>
                                        <p:tgtEl>
                                          <p:spTgt spid="36866"/>
                                        </p:tgtEl>
                                        <p:attrNameLst>
                                          <p:attrName>ppt_h</p:attrName>
                                        </p:attrNameLst>
                                      </p:cBhvr>
                                      <p:tavLst>
                                        <p:tav tm="0">
                                          <p:val>
                                            <p:strVal val="#ppt_h"/>
                                          </p:val>
                                        </p:tav>
                                        <p:tav tm="100000">
                                          <p:val>
                                            <p:strVal val="#ppt_h"/>
                                          </p:val>
                                        </p:tav>
                                      </p:tavLst>
                                    </p:anim>
                                    <p:animEffect transition="in" filter="fade">
                                      <p:cBhvr>
                                        <p:cTn id="14" dur="10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turcon.files.wordpress.com/2008/05/profesores_educ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1524000" y="5903918"/>
            <a:ext cx="9144000" cy="954107"/>
          </a:xfrm>
          <a:prstGeom prst="rect">
            <a:avLst/>
          </a:prstGeom>
          <a:solidFill>
            <a:srgbClr val="003300"/>
          </a:solidFill>
        </p:spPr>
        <p:txBody>
          <a:bodyPr>
            <a:spAutoFit/>
          </a:bodyPr>
          <a:lstStyle/>
          <a:p>
            <a:pPr algn="ctr">
              <a:defRPr/>
            </a:pPr>
            <a:r>
              <a:rPr lang="es-AR" sz="2800" dirty="0">
                <a:ln w="3175">
                  <a:solidFill>
                    <a:srgbClr val="FFFF99"/>
                  </a:solidFill>
                  <a:prstDash val="lgDashDotDot"/>
                </a:ln>
                <a:solidFill>
                  <a:srgbClr val="FFFF99"/>
                </a:solidFill>
                <a:effectLst>
                  <a:outerShdw blurRad="38100" dist="38100" dir="2700000" algn="tl">
                    <a:srgbClr val="000000">
                      <a:alpha val="43137"/>
                    </a:srgbClr>
                  </a:outerShdw>
                </a:effectLst>
                <a:latin typeface="Candara" panose="020E0502030303020204" pitchFamily="34" charset="0"/>
              </a:rPr>
              <a:t>Dejar de lado denuncias y diagnósticos </a:t>
            </a:r>
            <a:r>
              <a:rPr lang="es-AR" sz="2800" dirty="0" smtClean="0">
                <a:ln w="3175">
                  <a:solidFill>
                    <a:srgbClr val="FFFF99"/>
                  </a:solidFill>
                  <a:prstDash val="lgDashDotDot"/>
                </a:ln>
                <a:solidFill>
                  <a:srgbClr val="FFFF99"/>
                </a:solidFill>
                <a:effectLst>
                  <a:outerShdw blurRad="38100" dist="38100" dir="2700000" algn="tl">
                    <a:srgbClr val="000000">
                      <a:alpha val="43137"/>
                    </a:srgbClr>
                  </a:outerShdw>
                </a:effectLst>
                <a:latin typeface="Candara" panose="020E0502030303020204" pitchFamily="34" charset="0"/>
              </a:rPr>
              <a:t>y </a:t>
            </a:r>
            <a:r>
              <a:rPr lang="es-AR" sz="2800" dirty="0">
                <a:ln w="3175">
                  <a:solidFill>
                    <a:srgbClr val="FFFF99"/>
                  </a:solidFill>
                  <a:prstDash val="lgDashDotDot"/>
                </a:ln>
                <a:solidFill>
                  <a:srgbClr val="FFFF99"/>
                </a:solidFill>
                <a:effectLst>
                  <a:outerShdw blurRad="38100" dist="38100" dir="2700000" algn="tl">
                    <a:srgbClr val="000000">
                      <a:alpha val="43137"/>
                    </a:srgbClr>
                  </a:outerShdw>
                </a:effectLst>
                <a:latin typeface="Candara" panose="020E0502030303020204" pitchFamily="34" charset="0"/>
              </a:rPr>
              <a:t>animarnos  a INNOVAR.</a:t>
            </a:r>
            <a:endParaRPr lang="en-US" sz="2800" dirty="0">
              <a:ln w="3175">
                <a:solidFill>
                  <a:srgbClr val="FFFF99"/>
                </a:solidFill>
                <a:prstDash val="lgDashDotDot"/>
              </a:ln>
              <a:solidFill>
                <a:srgbClr val="FFFF99"/>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4887379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30722"/>
                                        </p:tgtEl>
                                        <p:attrNameLst>
                                          <p:attrName>style.visibility</p:attrName>
                                        </p:attrNameLst>
                                      </p:cBhvr>
                                      <p:to>
                                        <p:strVal val="visible"/>
                                      </p:to>
                                    </p:set>
                                    <p:anim calcmode="lin" valueType="num">
                                      <p:cBhvr>
                                        <p:cTn id="11" dur="1000" fill="hold"/>
                                        <p:tgtEl>
                                          <p:spTgt spid="30722"/>
                                        </p:tgtEl>
                                        <p:attrNameLst>
                                          <p:attrName>ppt_w</p:attrName>
                                        </p:attrNameLst>
                                      </p:cBhvr>
                                      <p:tavLst>
                                        <p:tav tm="0">
                                          <p:val>
                                            <p:strVal val="#ppt_w*0.70"/>
                                          </p:val>
                                        </p:tav>
                                        <p:tav tm="100000">
                                          <p:val>
                                            <p:strVal val="#ppt_w"/>
                                          </p:val>
                                        </p:tav>
                                      </p:tavLst>
                                    </p:anim>
                                    <p:anim calcmode="lin" valueType="num">
                                      <p:cBhvr>
                                        <p:cTn id="12" dur="1000" fill="hold"/>
                                        <p:tgtEl>
                                          <p:spTgt spid="30722"/>
                                        </p:tgtEl>
                                        <p:attrNameLst>
                                          <p:attrName>ppt_h</p:attrName>
                                        </p:attrNameLst>
                                      </p:cBhvr>
                                      <p:tavLst>
                                        <p:tav tm="0">
                                          <p:val>
                                            <p:strVal val="#ppt_h"/>
                                          </p:val>
                                        </p:tav>
                                        <p:tav tm="100000">
                                          <p:val>
                                            <p:strVal val="#ppt_h"/>
                                          </p:val>
                                        </p:tav>
                                      </p:tavLst>
                                    </p:anim>
                                    <p:animEffect transition="in" filter="fade">
                                      <p:cBhvr>
                                        <p:cTn id="13" dur="10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2.bp.blogspot.com/_6MRiMSzppBg/TLh2G_hupDI/AAAAAAAAABY/gtWyTfHQbGQ/s1600/silviagoiko-8184-asi-vamos-terminar-todos-internet-chistes-asivamosaterminartodos-entertainment-ppt-powerpoint-118_88.jpg"/>
          <p:cNvPicPr>
            <a:picLocks noChangeAspect="1" noChangeArrowheads="1"/>
          </p:cNvPicPr>
          <p:nvPr/>
        </p:nvPicPr>
        <p:blipFill>
          <a:blip r:embed="rId2">
            <a:extLst>
              <a:ext uri="{28A0092B-C50C-407E-A947-70E740481C1C}">
                <a14:useLocalDpi xmlns:a14="http://schemas.microsoft.com/office/drawing/2010/main" val="0"/>
              </a:ext>
            </a:extLst>
          </a:blip>
          <a:srcRect t="88403"/>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2.bp.blogspot.com/_6MRiMSzppBg/TLh2G_hupDI/AAAAAAAAABY/gtWyTfHQbGQ/s1600/silviagoiko-8184-asi-vamos-terminar-todos-internet-chistes-asivamosaterminartodos-entertainment-ppt-powerpoint-118_88.jpg"/>
          <p:cNvPicPr>
            <a:picLocks noChangeAspect="1" noChangeArrowheads="1"/>
          </p:cNvPicPr>
          <p:nvPr/>
        </p:nvPicPr>
        <p:blipFill>
          <a:blip r:embed="rId2">
            <a:extLst>
              <a:ext uri="{28A0092B-C50C-407E-A947-70E740481C1C}">
                <a14:useLocalDpi xmlns:a14="http://schemas.microsoft.com/office/drawing/2010/main" val="0"/>
              </a:ext>
            </a:extLst>
          </a:blip>
          <a:srcRect t="8333"/>
          <a:stretch>
            <a:fillRect/>
          </a:stretch>
        </p:blipFill>
        <p:spPr bwMode="auto">
          <a:xfrm>
            <a:off x="1524000" y="0"/>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1952596" y="5514820"/>
            <a:ext cx="8501122" cy="1200329"/>
          </a:xfrm>
          <a:prstGeom prst="rect">
            <a:avLst/>
          </a:prstGeom>
        </p:spPr>
        <p:txBody>
          <a:bodyPr>
            <a:spAutoFit/>
          </a:bodyPr>
          <a:lstStyle/>
          <a:p>
            <a:pPr algn="ctr">
              <a:defRPr/>
            </a:pPr>
            <a:r>
              <a:rPr lang="es-AR" sz="3600" dirty="0">
                <a:ln w="3175">
                  <a:solidFill>
                    <a:srgbClr val="FFFF99"/>
                  </a:solidFill>
                  <a:prstDash val="lgDashDotDot"/>
                </a:ln>
                <a:solidFill>
                  <a:srgbClr val="FFFF00"/>
                </a:solidFill>
                <a:effectLst>
                  <a:outerShdw blurRad="38100" dist="38100" dir="2700000" algn="tl">
                    <a:srgbClr val="000000">
                      <a:alpha val="43137"/>
                    </a:srgbClr>
                  </a:outerShdw>
                </a:effectLst>
                <a:latin typeface="Candara" panose="020E0502030303020204" pitchFamily="34" charset="0"/>
              </a:rPr>
              <a:t>Estimular los valores de creación </a:t>
            </a:r>
          </a:p>
          <a:p>
            <a:pPr algn="ctr">
              <a:defRPr/>
            </a:pPr>
            <a:r>
              <a:rPr lang="es-AR" sz="3600" dirty="0">
                <a:ln w="3175">
                  <a:solidFill>
                    <a:srgbClr val="FFFF99"/>
                  </a:solidFill>
                  <a:prstDash val="lgDashDotDot"/>
                </a:ln>
                <a:solidFill>
                  <a:srgbClr val="FFFF00"/>
                </a:solidFill>
                <a:effectLst>
                  <a:outerShdw blurRad="38100" dist="38100" dir="2700000" algn="tl">
                    <a:srgbClr val="000000">
                      <a:alpha val="43137"/>
                    </a:srgbClr>
                  </a:outerShdw>
                </a:effectLst>
                <a:latin typeface="Candara" panose="020E0502030303020204" pitchFamily="34" charset="0"/>
              </a:rPr>
              <a:t>y de experiencia</a:t>
            </a:r>
            <a:endParaRPr lang="en-US" sz="3600" dirty="0">
              <a:ln w="3175">
                <a:solidFill>
                  <a:srgbClr val="FFFF99"/>
                </a:solidFill>
                <a:prstDash val="lgDashDotDot"/>
              </a:ln>
              <a:solidFill>
                <a:srgbClr val="FFFF00"/>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751350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Righ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3. HACÍA UNA NUEVA FINALIDAD DE LA ERE</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pic>
        <p:nvPicPr>
          <p:cNvPr id="5" name="Imagen 4"/>
          <p:cNvPicPr>
            <a:picLocks noChangeAspect="1"/>
          </p:cNvPicPr>
          <p:nvPr/>
        </p:nvPicPr>
        <p:blipFill>
          <a:blip r:embed="rId2"/>
          <a:stretch>
            <a:fillRect/>
          </a:stretch>
        </p:blipFill>
        <p:spPr>
          <a:xfrm>
            <a:off x="6928035" y="2077858"/>
            <a:ext cx="4287941" cy="2468936"/>
          </a:xfrm>
          <a:prstGeom prst="rect">
            <a:avLst/>
          </a:prstGeom>
        </p:spPr>
      </p:pic>
      <p:sp>
        <p:nvSpPr>
          <p:cNvPr id="6" name="CuadroTexto 5"/>
          <p:cNvSpPr txBox="1"/>
          <p:nvPr/>
        </p:nvSpPr>
        <p:spPr>
          <a:xfrm>
            <a:off x="838199" y="2188942"/>
            <a:ext cx="5957047" cy="2246769"/>
          </a:xfrm>
          <a:prstGeom prst="rect">
            <a:avLst/>
          </a:prstGeom>
          <a:noFill/>
        </p:spPr>
        <p:txBody>
          <a:bodyPr wrap="square" rtlCol="0">
            <a:spAutoFit/>
          </a:bodyPr>
          <a:lstStyle/>
          <a:p>
            <a:pPr lvl="0" algn="just"/>
            <a:r>
              <a:rPr lang="es-MX" sz="2800" dirty="0" smtClean="0">
                <a:latin typeface="Candara" panose="020E0502030303020204" pitchFamily="34" charset="0"/>
              </a:rPr>
              <a:t>1. La </a:t>
            </a:r>
            <a:r>
              <a:rPr lang="es-MX" sz="2800" dirty="0">
                <a:latin typeface="Candara" panose="020E0502030303020204" pitchFamily="34" charset="0"/>
              </a:rPr>
              <a:t>Educación Religiosa Escolar está llamada a jugar un papel significativo en la tarea de reinventar la escuela como un espacio privilegiado para la construcción del conocimiento</a:t>
            </a:r>
            <a:r>
              <a:rPr lang="es-MX" sz="2800" dirty="0" smtClean="0">
                <a:latin typeface="Candara" panose="020E0502030303020204" pitchFamily="34" charset="0"/>
              </a:rPr>
              <a:t>.</a:t>
            </a:r>
            <a:endParaRPr lang="es-MX" sz="2800" dirty="0">
              <a:latin typeface="Candara" panose="020E0502030303020204" pitchFamily="34" charset="0"/>
            </a:endParaRPr>
          </a:p>
        </p:txBody>
      </p:sp>
      <p:sp>
        <p:nvSpPr>
          <p:cNvPr id="7" name="Rectángulo 6"/>
          <p:cNvSpPr/>
          <p:nvPr/>
        </p:nvSpPr>
        <p:spPr>
          <a:xfrm>
            <a:off x="838199" y="4546794"/>
            <a:ext cx="10377777" cy="2062103"/>
          </a:xfrm>
          <a:prstGeom prst="rect">
            <a:avLst/>
          </a:prstGeom>
        </p:spPr>
        <p:txBody>
          <a:bodyPr wrap="square">
            <a:spAutoFit/>
          </a:bodyPr>
          <a:lstStyle/>
          <a:p>
            <a:pPr algn="just"/>
            <a:r>
              <a:rPr lang="es-MX" sz="2800" dirty="0" smtClean="0">
                <a:latin typeface="Candara" panose="020E0502030303020204" pitchFamily="34" charset="0"/>
              </a:rPr>
              <a:t>2. La </a:t>
            </a:r>
            <a:r>
              <a:rPr lang="es-MX" sz="2800" dirty="0">
                <a:latin typeface="Candara" panose="020E0502030303020204" pitchFamily="34" charset="0"/>
              </a:rPr>
              <a:t>Religión en general, y más concretamente el Cristianismo, es un factor determinante para la comprensión de nuestro patrimonio histórico–cultural</a:t>
            </a:r>
            <a:r>
              <a:rPr lang="es-MX" sz="2800" b="1" dirty="0">
                <a:latin typeface="Candara" panose="020E0502030303020204" pitchFamily="34" charset="0"/>
              </a:rPr>
              <a:t>.  </a:t>
            </a:r>
            <a:endParaRPr lang="es-MX" sz="2200" b="1" dirty="0" smtClean="0">
              <a:latin typeface="Candara" panose="020E0502030303020204" pitchFamily="34" charset="0"/>
            </a:endParaRPr>
          </a:p>
          <a:p>
            <a:endParaRPr lang="es-MX" sz="2200" b="1" dirty="0" smtClean="0">
              <a:latin typeface="Candara" panose="020E0502030303020204" pitchFamily="34" charset="0"/>
            </a:endParaRPr>
          </a:p>
          <a:p>
            <a:pPr algn="ctr"/>
            <a:r>
              <a:rPr lang="es-MX" sz="2200" dirty="0" smtClean="0">
                <a:latin typeface="Candara" panose="020E0502030303020204" pitchFamily="34" charset="0"/>
                <a:hlinkClick r:id="rId3" action="ppaction://hlinkfile"/>
              </a:rPr>
              <a:t>Profesor – Lengua de las mariposas</a:t>
            </a:r>
            <a:endParaRPr lang="es-ES" sz="2200" dirty="0">
              <a:latin typeface="Candara" panose="020E0502030303020204" pitchFamily="34" charset="0"/>
            </a:endParaRPr>
          </a:p>
        </p:txBody>
      </p:sp>
    </p:spTree>
    <p:extLst>
      <p:ext uri="{BB962C8B-B14F-4D97-AF65-F5344CB8AC3E}">
        <p14:creationId xmlns:p14="http://schemas.microsoft.com/office/powerpoint/2010/main" val="33303992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3. HACÍA UNA NUEVA FINALIDAD DE LA ERE</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pic>
        <p:nvPicPr>
          <p:cNvPr id="5" name="Imagen 4"/>
          <p:cNvPicPr>
            <a:picLocks noChangeAspect="1"/>
          </p:cNvPicPr>
          <p:nvPr/>
        </p:nvPicPr>
        <p:blipFill>
          <a:blip r:embed="rId2"/>
          <a:stretch>
            <a:fillRect/>
          </a:stretch>
        </p:blipFill>
        <p:spPr>
          <a:xfrm>
            <a:off x="2278156" y="1923490"/>
            <a:ext cx="7581900" cy="2478181"/>
          </a:xfrm>
          <a:prstGeom prst="rect">
            <a:avLst/>
          </a:prstGeom>
        </p:spPr>
      </p:pic>
      <p:sp>
        <p:nvSpPr>
          <p:cNvPr id="7" name="CuadroTexto 6"/>
          <p:cNvSpPr txBox="1"/>
          <p:nvPr/>
        </p:nvSpPr>
        <p:spPr>
          <a:xfrm>
            <a:off x="690282" y="4518212"/>
            <a:ext cx="10793506" cy="2246769"/>
          </a:xfrm>
          <a:prstGeom prst="rect">
            <a:avLst/>
          </a:prstGeom>
          <a:noFill/>
        </p:spPr>
        <p:txBody>
          <a:bodyPr wrap="square" rtlCol="0">
            <a:spAutoFit/>
          </a:bodyPr>
          <a:lstStyle/>
          <a:p>
            <a:pPr lvl="0" algn="ctr"/>
            <a:r>
              <a:rPr lang="es-MX" sz="2800" dirty="0">
                <a:latin typeface="Candara" panose="020E0502030303020204" pitchFamily="34" charset="0"/>
              </a:rPr>
              <a:t>3. La Religión, y concretamente el Cristianismo, están llamados a hacer un aporte insustituible en la formación en valores de los niños y de la juventud.</a:t>
            </a:r>
          </a:p>
          <a:p>
            <a:pPr algn="ctr"/>
            <a:r>
              <a:rPr lang="es-MX" sz="2800" dirty="0">
                <a:latin typeface="Candara" panose="020E0502030303020204" pitchFamily="34" charset="0"/>
              </a:rPr>
              <a:t>4. La E.R.E. está llamada a hacer un aporte para la inserción crítica, participativa y creadora de </a:t>
            </a:r>
            <a:r>
              <a:rPr lang="es-MX" sz="2800" dirty="0" smtClean="0">
                <a:latin typeface="Candara" panose="020E0502030303020204" pitchFamily="34" charset="0"/>
              </a:rPr>
              <a:t>los niños y </a:t>
            </a:r>
            <a:r>
              <a:rPr lang="es-MX" sz="2800" dirty="0">
                <a:latin typeface="Candara" panose="020E0502030303020204" pitchFamily="34" charset="0"/>
              </a:rPr>
              <a:t>jóvenes en la sociedad.</a:t>
            </a:r>
            <a:endParaRPr lang="es-ES" sz="2800" dirty="0">
              <a:latin typeface="Candara" panose="020E0502030303020204" pitchFamily="34" charset="0"/>
            </a:endParaRPr>
          </a:p>
        </p:txBody>
      </p:sp>
    </p:spTree>
    <p:extLst>
      <p:ext uri="{BB962C8B-B14F-4D97-AF65-F5344CB8AC3E}">
        <p14:creationId xmlns:p14="http://schemas.microsoft.com/office/powerpoint/2010/main" val="875263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t1.gstatic.com/images?q=tbn:ANd9GcSzIazkcdZiGqxPK_zsOtoEu6ZoVQzWy-gEKp6GlKxRi_tRyK0sLA&amp;t=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1564" y="3415955"/>
            <a:ext cx="461645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0 Flecha curvada hacia la derecha"/>
          <p:cNvSpPr/>
          <p:nvPr/>
        </p:nvSpPr>
        <p:spPr>
          <a:xfrm flipH="1">
            <a:off x="8260689" y="2701580"/>
            <a:ext cx="2143125" cy="3000375"/>
          </a:xfrm>
          <a:prstGeom prst="curvedRightArrow">
            <a:avLst/>
          </a:prstGeom>
          <a:solidFill>
            <a:srgbClr val="006600"/>
          </a:solidFill>
          <a:ln w="5715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 name="9 Flecha curvada hacia la derecha"/>
          <p:cNvSpPr/>
          <p:nvPr/>
        </p:nvSpPr>
        <p:spPr>
          <a:xfrm>
            <a:off x="1831314" y="2701580"/>
            <a:ext cx="2000250" cy="3000375"/>
          </a:xfrm>
          <a:prstGeom prst="curvedRightArrow">
            <a:avLst/>
          </a:prstGeom>
          <a:solidFill>
            <a:srgbClr val="990000"/>
          </a:solidFill>
          <a:ln w="57150" cap="flat" cmpd="sng" algn="ctr">
            <a:solidFill>
              <a:sysClr val="window" lastClr="FFFFFF"/>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 name="4 CuadroTexto"/>
          <p:cNvSpPr txBox="1"/>
          <p:nvPr/>
        </p:nvSpPr>
        <p:spPr>
          <a:xfrm>
            <a:off x="7832076" y="2773012"/>
            <a:ext cx="2714644" cy="369332"/>
          </a:xfrm>
          <a:prstGeom prst="rect">
            <a:avLst/>
          </a:prstGeom>
          <a:solidFill>
            <a:srgbClr val="00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ctr">
              <a:defRPr/>
            </a:pPr>
            <a:r>
              <a:rPr lang="es-AR" dirty="0">
                <a:solidFill>
                  <a:prstClr val="white"/>
                </a:solidFill>
                <a:effectLst>
                  <a:outerShdw blurRad="38100" dist="38100" dir="2700000" algn="tl">
                    <a:srgbClr val="000000">
                      <a:alpha val="43137"/>
                    </a:srgbClr>
                  </a:outerShdw>
                </a:effectLst>
                <a:latin typeface="Candara" panose="020E0502030303020204" pitchFamily="34" charset="0"/>
                <a:cs typeface="Arial" pitchFamily="34" charset="0"/>
              </a:rPr>
              <a:t>ESCUELA</a:t>
            </a:r>
            <a:endParaRPr lang="en-US" dirty="0">
              <a:solidFill>
                <a:prstClr val="white"/>
              </a:solidFill>
              <a:effectLst>
                <a:outerShdw blurRad="38100" dist="38100" dir="2700000" algn="tl">
                  <a:srgbClr val="000000">
                    <a:alpha val="43137"/>
                  </a:srgbClr>
                </a:outerShdw>
              </a:effectLst>
              <a:latin typeface="Candara" panose="020E0502030303020204" pitchFamily="34" charset="0"/>
              <a:cs typeface="Arial" pitchFamily="34" charset="0"/>
            </a:endParaRPr>
          </a:p>
        </p:txBody>
      </p:sp>
      <p:pic>
        <p:nvPicPr>
          <p:cNvPr id="6" name="Picture 4" descr="http://www.fmacuario.com.ar/wp-content/uploads/2011/08/Escuela.gif"/>
          <p:cNvPicPr>
            <a:picLocks noChangeAspect="1" noChangeArrowheads="1"/>
          </p:cNvPicPr>
          <p:nvPr/>
        </p:nvPicPr>
        <p:blipFill>
          <a:blip r:embed="rId3">
            <a:clrChange>
              <a:clrFrom>
                <a:srgbClr val="FFFFFF"/>
              </a:clrFrom>
              <a:clrTo>
                <a:srgbClr val="FFFFFF">
                  <a:alpha val="0"/>
                </a:srgbClr>
              </a:clrTo>
            </a:clrChange>
          </a:blip>
          <a:srcRect r="5187"/>
          <a:stretch>
            <a:fillRect/>
          </a:stretch>
        </p:blipFill>
        <p:spPr bwMode="auto">
          <a:xfrm>
            <a:off x="7903514" y="201244"/>
            <a:ext cx="2428892" cy="267526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3 CuadroTexto"/>
          <p:cNvSpPr txBox="1"/>
          <p:nvPr/>
        </p:nvSpPr>
        <p:spPr>
          <a:xfrm>
            <a:off x="1688408" y="2773012"/>
            <a:ext cx="2714644" cy="369332"/>
          </a:xfrm>
          <a:prstGeom prst="rect">
            <a:avLst/>
          </a:prstGeom>
          <a:solidFill>
            <a:srgbClr val="99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ctr">
              <a:defRPr/>
            </a:pPr>
            <a:r>
              <a:rPr lang="es-AR" dirty="0">
                <a:solidFill>
                  <a:prstClr val="white"/>
                </a:solidFill>
                <a:effectLst>
                  <a:outerShdw blurRad="38100" dist="38100" dir="2700000" algn="tl">
                    <a:srgbClr val="000000">
                      <a:alpha val="43137"/>
                    </a:srgbClr>
                  </a:outerShdw>
                </a:effectLst>
                <a:latin typeface="Candara" panose="020E0502030303020204" pitchFamily="34" charset="0"/>
                <a:cs typeface="Arial" pitchFamily="34" charset="0"/>
              </a:rPr>
              <a:t>FAMILIA</a:t>
            </a:r>
            <a:endParaRPr lang="en-US" dirty="0">
              <a:solidFill>
                <a:prstClr val="white"/>
              </a:solidFill>
              <a:effectLst>
                <a:outerShdw blurRad="38100" dist="38100" dir="2700000" algn="tl">
                  <a:srgbClr val="000000">
                    <a:alpha val="43137"/>
                  </a:srgbClr>
                </a:outerShdw>
              </a:effectLst>
              <a:latin typeface="Candara" panose="020E0502030303020204" pitchFamily="34" charset="0"/>
              <a:cs typeface="Arial" pitchFamily="34" charset="0"/>
            </a:endParaRPr>
          </a:p>
        </p:txBody>
      </p:sp>
      <p:pic>
        <p:nvPicPr>
          <p:cNvPr id="8" name="Picture 2" descr="http://foroacercandonos.files.wordpress.com/2012/02/familia.jpg"/>
          <p:cNvPicPr>
            <a:picLocks noChangeAspect="1" noChangeArrowheads="1"/>
          </p:cNvPicPr>
          <p:nvPr/>
        </p:nvPicPr>
        <p:blipFill>
          <a:blip r:embed="rId4">
            <a:clrChange>
              <a:clrFrom>
                <a:srgbClr val="FFFFFF"/>
              </a:clrFrom>
              <a:clrTo>
                <a:srgbClr val="FFFFFF">
                  <a:alpha val="0"/>
                </a:srgbClr>
              </a:clrTo>
            </a:clrChange>
          </a:blip>
          <a:srcRect b="5405"/>
          <a:stretch>
            <a:fillRect/>
          </a:stretch>
        </p:blipFill>
        <p:spPr bwMode="auto">
          <a:xfrm>
            <a:off x="1688408" y="201244"/>
            <a:ext cx="2643206" cy="250033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5 CuadroTexto"/>
          <p:cNvSpPr txBox="1"/>
          <p:nvPr/>
        </p:nvSpPr>
        <p:spPr>
          <a:xfrm>
            <a:off x="5045994" y="344120"/>
            <a:ext cx="2214578" cy="954107"/>
          </a:xfrm>
          <a:prstGeom prst="rect">
            <a:avLst/>
          </a:prstGeom>
          <a:noFill/>
          <a:ln w="76200">
            <a:solidFill>
              <a:srgbClr val="990000"/>
            </a:solidFill>
          </a:ln>
          <a:scene3d>
            <a:camera prst="orthographicFront"/>
            <a:lightRig rig="threePt" dir="t"/>
          </a:scene3d>
          <a:sp3d>
            <a:bevelT/>
          </a:sp3d>
        </p:spPr>
        <p:txBody>
          <a:bodyPr>
            <a:spAutoFit/>
          </a:bodyPr>
          <a:lstStyle/>
          <a:p>
            <a:pPr algn="ctr">
              <a:defRPr/>
            </a:pPr>
            <a:r>
              <a:rPr lang="es-AR" sz="2800" b="1" dirty="0">
                <a:solidFill>
                  <a:prstClr val="black"/>
                </a:solidFill>
                <a:effectLst>
                  <a:outerShdw blurRad="38100" dist="38100" dir="2700000" algn="tl">
                    <a:srgbClr val="000000">
                      <a:alpha val="43137"/>
                    </a:srgbClr>
                  </a:outerShdw>
                </a:effectLst>
                <a:latin typeface="Candara" panose="020E0502030303020204" pitchFamily="34" charset="0"/>
                <a:cs typeface="Arial" pitchFamily="34" charset="0"/>
              </a:rPr>
              <a:t>CULTURA ACTUAL</a:t>
            </a:r>
            <a:endParaRPr lang="en-US" sz="2800" b="1" dirty="0">
              <a:solidFill>
                <a:prstClr val="black"/>
              </a:solidFill>
              <a:effectLst>
                <a:outerShdw blurRad="38100" dist="38100" dir="2700000" algn="tl">
                  <a:srgbClr val="000000">
                    <a:alpha val="43137"/>
                  </a:srgbClr>
                </a:outerShdw>
              </a:effectLst>
              <a:latin typeface="Candara" panose="020E0502030303020204" pitchFamily="34" charset="0"/>
              <a:cs typeface="Arial" pitchFamily="34" charset="0"/>
            </a:endParaRPr>
          </a:p>
        </p:txBody>
      </p:sp>
      <p:sp>
        <p:nvSpPr>
          <p:cNvPr id="12" name="12 Cubo"/>
          <p:cNvSpPr/>
          <p:nvPr/>
        </p:nvSpPr>
        <p:spPr>
          <a:xfrm>
            <a:off x="3974439" y="3487392"/>
            <a:ext cx="4214813" cy="3071813"/>
          </a:xfrm>
          <a:prstGeom prst="cube">
            <a:avLst/>
          </a:prstGeom>
          <a:noFill/>
          <a:ln w="127000" cap="flat" cmpd="sng" algn="ctr">
            <a:solidFill>
              <a:srgbClr val="FFC000"/>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14 CuadroTexto"/>
          <p:cNvSpPr txBox="1"/>
          <p:nvPr/>
        </p:nvSpPr>
        <p:spPr>
          <a:xfrm>
            <a:off x="1742056" y="6154154"/>
            <a:ext cx="8858312" cy="369332"/>
          </a:xfrm>
          <a:prstGeom prst="rect">
            <a:avLst/>
          </a:prstGeom>
          <a:solidFill>
            <a:srgbClr val="C0504D">
              <a:lumMod val="75000"/>
            </a:srgbClr>
          </a:solidFill>
          <a:ln>
            <a:noFill/>
          </a:ln>
          <a:effectLst>
            <a:outerShdw blurRad="76200" dir="18900000" sy="23000" kx="-1200000" algn="bl"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lvl="0" algn="ctr">
              <a:defRPr/>
            </a:pPr>
            <a:r>
              <a:rPr lang="es-AR" b="1" kern="0" dirty="0" smtClean="0">
                <a:solidFill>
                  <a:schemeClr val="bg1"/>
                </a:solidFill>
                <a:effectLst>
                  <a:outerShdw blurRad="38100" dist="38100" dir="2700000" algn="tl">
                    <a:srgbClr val="000000">
                      <a:alpha val="43137"/>
                    </a:srgbClr>
                  </a:outerShdw>
                </a:effectLst>
                <a:latin typeface="Candara" panose="020E0502030303020204" pitchFamily="34" charset="0"/>
                <a:cs typeface="Arial" pitchFamily="34" charset="0"/>
              </a:rPr>
              <a:t>E</a:t>
            </a:r>
            <a:r>
              <a:rPr lang="es-ES" b="1" dirty="0" err="1" smtClean="0">
                <a:solidFill>
                  <a:schemeClr val="bg1"/>
                </a:solidFill>
                <a:latin typeface="Candara" panose="020E0502030303020204" pitchFamily="34" charset="0"/>
              </a:rPr>
              <a:t>ducar</a:t>
            </a:r>
            <a:r>
              <a:rPr lang="es-ES" b="1" dirty="0" smtClean="0">
                <a:solidFill>
                  <a:schemeClr val="bg1"/>
                </a:solidFill>
                <a:latin typeface="Candara" panose="020E0502030303020204" pitchFamily="34" charset="0"/>
              </a:rPr>
              <a:t> </a:t>
            </a:r>
            <a:r>
              <a:rPr lang="es-ES" b="1" dirty="0">
                <a:solidFill>
                  <a:schemeClr val="bg1"/>
                </a:solidFill>
                <a:latin typeface="Candara" panose="020E0502030303020204" pitchFamily="34" charset="0"/>
              </a:rPr>
              <a:t>es una gran obra de construcción en constante transformación</a:t>
            </a:r>
            <a:r>
              <a:rPr kumimoji="0" lang="es-AR" sz="18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andara" panose="020E0502030303020204" pitchFamily="34" charset="0"/>
                <a:cs typeface="Arial" pitchFamily="34" charset="0"/>
              </a:rPr>
              <a:t> </a:t>
            </a:r>
            <a:endParaRPr kumimoji="0" lang="en-US" sz="1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ndara" panose="020E0502030303020204" pitchFamily="34" charset="0"/>
              <a:cs typeface="Arial" pitchFamily="34" charset="0"/>
            </a:endParaRPr>
          </a:p>
        </p:txBody>
      </p:sp>
      <p:sp>
        <p:nvSpPr>
          <p:cNvPr id="14" name="6 CuadroTexto"/>
          <p:cNvSpPr txBox="1"/>
          <p:nvPr/>
        </p:nvSpPr>
        <p:spPr>
          <a:xfrm>
            <a:off x="4492419" y="1460513"/>
            <a:ext cx="3357586" cy="923330"/>
          </a:xfrm>
          <a:prstGeom prst="rect">
            <a:avLst/>
          </a:prstGeom>
          <a:noFill/>
          <a:ln w="76200">
            <a:noFill/>
          </a:ln>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s-AR" dirty="0" smtClean="0">
                <a:effectLst>
                  <a:outerShdw blurRad="38100" dist="38100" dir="2700000" algn="tl">
                    <a:srgbClr val="000000">
                      <a:alpha val="43137"/>
                    </a:srgbClr>
                  </a:outerShdw>
                </a:effectLst>
                <a:latin typeface="Candara" panose="020E0502030303020204" pitchFamily="34" charset="0"/>
                <a:cs typeface="Arial" pitchFamily="34" charset="0"/>
              </a:rPr>
              <a:t>CRISIS DE LA FAMILIA</a:t>
            </a:r>
          </a:p>
          <a:p>
            <a:pPr algn="ctr" eaLnBrk="1" fontAlgn="auto" hangingPunct="1">
              <a:spcBef>
                <a:spcPts val="0"/>
              </a:spcBef>
              <a:spcAft>
                <a:spcPts val="0"/>
              </a:spcAft>
              <a:defRPr/>
            </a:pPr>
            <a:r>
              <a:rPr lang="es-AR" dirty="0" smtClean="0">
                <a:solidFill>
                  <a:srgbClr val="990000"/>
                </a:solidFill>
                <a:effectLst>
                  <a:outerShdw blurRad="38100" dist="38100" dir="2700000" algn="tl">
                    <a:srgbClr val="000000">
                      <a:alpha val="43137"/>
                    </a:srgbClr>
                  </a:outerShdw>
                </a:effectLst>
                <a:latin typeface="Candara" panose="020E0502030303020204" pitchFamily="34" charset="0"/>
                <a:cs typeface="Arial" pitchFamily="34" charset="0"/>
              </a:rPr>
              <a:t>CRISIS EN LA EDUCACIÓN</a:t>
            </a:r>
          </a:p>
          <a:p>
            <a:pPr algn="ctr" eaLnBrk="1" fontAlgn="auto" hangingPunct="1">
              <a:spcBef>
                <a:spcPts val="0"/>
              </a:spcBef>
              <a:spcAft>
                <a:spcPts val="0"/>
              </a:spcAft>
              <a:defRPr/>
            </a:pPr>
            <a:r>
              <a:rPr lang="es-AR" dirty="0" smtClean="0">
                <a:effectLst>
                  <a:outerShdw blurRad="38100" dist="38100" dir="2700000" algn="tl">
                    <a:srgbClr val="000000">
                      <a:alpha val="43137"/>
                    </a:srgbClr>
                  </a:outerShdw>
                </a:effectLst>
                <a:latin typeface="Candara" panose="020E0502030303020204" pitchFamily="34" charset="0"/>
                <a:cs typeface="Arial" pitchFamily="34" charset="0"/>
              </a:rPr>
              <a:t>CRISIS EN LAS INSTITUCIONES</a:t>
            </a:r>
            <a:endParaRPr lang="es-AR" dirty="0">
              <a:effectLst>
                <a:outerShdw blurRad="38100" dist="38100" dir="2700000" algn="tl">
                  <a:srgbClr val="000000">
                    <a:alpha val="43137"/>
                  </a:srgbClr>
                </a:outerShdw>
              </a:effectLst>
              <a:latin typeface="Candara" panose="020E0502030303020204" pitchFamily="34" charset="0"/>
              <a:cs typeface="Arial" pitchFamily="34" charset="0"/>
            </a:endParaRPr>
          </a:p>
        </p:txBody>
      </p:sp>
      <p:sp>
        <p:nvSpPr>
          <p:cNvPr id="15" name="11 CuadroTexto"/>
          <p:cNvSpPr txBox="1"/>
          <p:nvPr/>
        </p:nvSpPr>
        <p:spPr>
          <a:xfrm rot="20793125">
            <a:off x="4123481" y="1377032"/>
            <a:ext cx="3948223" cy="1200329"/>
          </a:xfrm>
          <a:prstGeom prst="rect">
            <a:avLst/>
          </a:prstGeom>
          <a:solidFill>
            <a:schemeClr val="accent2">
              <a:lumMod val="75000"/>
            </a:schemeClr>
          </a:solidFill>
          <a:ln>
            <a:noFill/>
          </a:ln>
          <a:effectLst>
            <a:outerShdw blurRad="76200" dir="18900000" sy="23000" kx="-1200000" algn="bl"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ctr" eaLnBrk="1" fontAlgn="auto" hangingPunct="1">
              <a:spcBef>
                <a:spcPts val="0"/>
              </a:spcBef>
              <a:spcAft>
                <a:spcPts val="0"/>
              </a:spcAft>
              <a:defRPr/>
            </a:pPr>
            <a:r>
              <a:rPr lang="es-AR" sz="2400" b="1" dirty="0">
                <a:solidFill>
                  <a:schemeClr val="bg1"/>
                </a:solidFill>
                <a:effectLst>
                  <a:outerShdw blurRad="38100" dist="38100" dir="2700000" algn="tl">
                    <a:srgbClr val="000000">
                      <a:alpha val="43137"/>
                    </a:srgbClr>
                  </a:outerShdw>
                </a:effectLst>
                <a:latin typeface="Candara" panose="020E0502030303020204" pitchFamily="34" charset="0"/>
                <a:cs typeface="Arial" pitchFamily="34" charset="0"/>
              </a:rPr>
              <a:t>RECUPERAR </a:t>
            </a:r>
          </a:p>
          <a:p>
            <a:pPr algn="ctr" eaLnBrk="1" fontAlgn="auto" hangingPunct="1">
              <a:spcBef>
                <a:spcPts val="0"/>
              </a:spcBef>
              <a:spcAft>
                <a:spcPts val="0"/>
              </a:spcAft>
              <a:defRPr/>
            </a:pPr>
            <a:r>
              <a:rPr lang="es-AR" sz="2400" b="1" dirty="0">
                <a:solidFill>
                  <a:schemeClr val="bg1"/>
                </a:solidFill>
                <a:effectLst>
                  <a:outerShdw blurRad="38100" dist="38100" dir="2700000" algn="tl">
                    <a:srgbClr val="000000">
                      <a:alpha val="43137"/>
                    </a:srgbClr>
                  </a:outerShdw>
                </a:effectLst>
                <a:latin typeface="Candara" panose="020E0502030303020204" pitchFamily="34" charset="0"/>
                <a:cs typeface="Arial" pitchFamily="34" charset="0"/>
              </a:rPr>
              <a:t>la condición de </a:t>
            </a:r>
          </a:p>
          <a:p>
            <a:pPr algn="ctr" eaLnBrk="1" fontAlgn="auto" hangingPunct="1">
              <a:spcBef>
                <a:spcPts val="0"/>
              </a:spcBef>
              <a:spcAft>
                <a:spcPts val="0"/>
              </a:spcAft>
              <a:defRPr/>
            </a:pPr>
            <a:r>
              <a:rPr lang="es-AR" sz="2400" b="1" dirty="0" smtClean="0">
                <a:solidFill>
                  <a:schemeClr val="bg1"/>
                </a:solidFill>
                <a:effectLst>
                  <a:outerShdw blurRad="38100" dist="38100" dir="2700000" algn="tl">
                    <a:srgbClr val="000000">
                      <a:alpha val="43137"/>
                    </a:srgbClr>
                  </a:outerShdw>
                </a:effectLst>
                <a:latin typeface="Candara" panose="020E0502030303020204" pitchFamily="34" charset="0"/>
                <a:cs typeface="Arial" pitchFamily="34" charset="0"/>
              </a:rPr>
              <a:t>LA ESCUELA</a:t>
            </a:r>
            <a:endParaRPr lang="en-US" sz="2400" b="1" dirty="0">
              <a:solidFill>
                <a:schemeClr val="bg1"/>
              </a:solidFill>
              <a:effectLst>
                <a:outerShdw blurRad="38100" dist="38100" dir="2700000" algn="tl">
                  <a:srgbClr val="000000">
                    <a:alpha val="43137"/>
                  </a:srgbClr>
                </a:outerShdw>
              </a:effectLst>
              <a:latin typeface="Candara" panose="020E0502030303020204" pitchFamily="34" charset="0"/>
              <a:cs typeface="Arial" pitchFamily="34" charset="0"/>
            </a:endParaRPr>
          </a:p>
        </p:txBody>
      </p:sp>
    </p:spTree>
    <p:extLst>
      <p:ext uri="{BB962C8B-B14F-4D97-AF65-F5344CB8AC3E}">
        <p14:creationId xmlns:p14="http://schemas.microsoft.com/office/powerpoint/2010/main" val="1933519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3. HACÍA UNA NUEVA FINALIDAD DE LA ERE</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sp>
        <p:nvSpPr>
          <p:cNvPr id="5" name="CuadroTexto 4"/>
          <p:cNvSpPr txBox="1"/>
          <p:nvPr/>
        </p:nvSpPr>
        <p:spPr>
          <a:xfrm>
            <a:off x="838200" y="1846730"/>
            <a:ext cx="10515600" cy="2246769"/>
          </a:xfrm>
          <a:prstGeom prst="rect">
            <a:avLst/>
          </a:prstGeom>
          <a:noFill/>
        </p:spPr>
        <p:txBody>
          <a:bodyPr wrap="square" rtlCol="0">
            <a:spAutoFit/>
          </a:bodyPr>
          <a:lstStyle/>
          <a:p>
            <a:pPr lvl="0" algn="ctr"/>
            <a:r>
              <a:rPr lang="es-MX" sz="2800" dirty="0" smtClean="0">
                <a:latin typeface="Candara" panose="020E0502030303020204" pitchFamily="34" charset="0"/>
              </a:rPr>
              <a:t>5. La </a:t>
            </a:r>
            <a:r>
              <a:rPr lang="es-MX" sz="2800" dirty="0">
                <a:latin typeface="Candara" panose="020E0502030303020204" pitchFamily="34" charset="0"/>
              </a:rPr>
              <a:t>Educación Religiosa Escolar ayuda a suscitar, cultivar y desarrollar la  DIMENSION </a:t>
            </a:r>
            <a:r>
              <a:rPr lang="es-MX" sz="2800" dirty="0" smtClean="0">
                <a:latin typeface="Candara" panose="020E0502030303020204" pitchFamily="34" charset="0"/>
              </a:rPr>
              <a:t>ESPIRITUAL </a:t>
            </a:r>
            <a:r>
              <a:rPr lang="es-MX" sz="2800" dirty="0">
                <a:latin typeface="Candara" panose="020E0502030303020204" pitchFamily="34" charset="0"/>
              </a:rPr>
              <a:t>de la persona humana, como ser abierto a la trascendencia, y a asumir una actitud madura frente a la opción religiosa</a:t>
            </a:r>
            <a:r>
              <a:rPr lang="es-MX" sz="2800" dirty="0" smtClean="0">
                <a:latin typeface="Candara" panose="020E0502030303020204" pitchFamily="34" charset="0"/>
              </a:rPr>
              <a:t>.</a:t>
            </a:r>
          </a:p>
          <a:p>
            <a:pPr lvl="0"/>
            <a:endParaRPr lang="es-MX" sz="2800" dirty="0">
              <a:latin typeface="Candara" panose="020E0502030303020204" pitchFamily="34" charset="0"/>
            </a:endParaRPr>
          </a:p>
        </p:txBody>
      </p:sp>
      <p:pic>
        <p:nvPicPr>
          <p:cNvPr id="6" name="Imagen 5"/>
          <p:cNvPicPr>
            <a:picLocks noChangeAspect="1"/>
          </p:cNvPicPr>
          <p:nvPr/>
        </p:nvPicPr>
        <p:blipFill>
          <a:blip r:embed="rId2"/>
          <a:stretch>
            <a:fillRect/>
          </a:stretch>
        </p:blipFill>
        <p:spPr>
          <a:xfrm>
            <a:off x="2985247" y="3729316"/>
            <a:ext cx="6096000" cy="2893359"/>
          </a:xfrm>
          <a:prstGeom prst="rect">
            <a:avLst/>
          </a:prstGeom>
        </p:spPr>
      </p:pic>
    </p:spTree>
    <p:extLst>
      <p:ext uri="{BB962C8B-B14F-4D97-AF65-F5344CB8AC3E}">
        <p14:creationId xmlns:p14="http://schemas.microsoft.com/office/powerpoint/2010/main" val="25016956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www.agendaproductiva.com.ve/wp-content/uploads/gaviota.jpg"/>
          <p:cNvPicPr>
            <a:picLocks noChangeAspect="1" noChangeArrowheads="1"/>
          </p:cNvPicPr>
          <p:nvPr/>
        </p:nvPicPr>
        <p:blipFill>
          <a:blip r:embed="rId2"/>
          <a:srcRect l="72687"/>
          <a:stretch>
            <a:fillRect/>
          </a:stretch>
        </p:blipFill>
        <p:spPr bwMode="auto">
          <a:xfrm>
            <a:off x="1309654" y="0"/>
            <a:ext cx="9550098" cy="6967798"/>
          </a:xfrm>
          <a:prstGeom prst="rect">
            <a:avLst/>
          </a:prstGeom>
          <a:noFill/>
          <a:effectLst>
            <a:softEdge rad="127000"/>
          </a:effectLst>
        </p:spPr>
      </p:pic>
      <p:sp>
        <p:nvSpPr>
          <p:cNvPr id="5" name="4 CuadroTexto"/>
          <p:cNvSpPr txBox="1"/>
          <p:nvPr/>
        </p:nvSpPr>
        <p:spPr>
          <a:xfrm>
            <a:off x="5667375" y="6286500"/>
            <a:ext cx="4857750" cy="369888"/>
          </a:xfrm>
          <a:prstGeom prst="rect">
            <a:avLst/>
          </a:prstGeom>
          <a:noFill/>
        </p:spPr>
        <p:txBody>
          <a:bodyPr>
            <a:spAutoFit/>
          </a:bodyPr>
          <a:lstStyle/>
          <a:p>
            <a:pPr algn="r">
              <a:defRPr/>
            </a:pPr>
            <a:r>
              <a:rPr lang="es-AR" b="1" i="1" dirty="0">
                <a:solidFill>
                  <a:schemeClr val="bg1"/>
                </a:solidFill>
                <a:effectLst>
                  <a:outerShdw blurRad="38100" dist="38100" dir="2700000" algn="tl">
                    <a:srgbClr val="000000">
                      <a:alpha val="43137"/>
                    </a:srgbClr>
                  </a:outerShdw>
                </a:effectLst>
                <a:latin typeface="Candara" panose="020E0502030303020204" pitchFamily="34" charset="0"/>
              </a:rPr>
              <a:t>TERESA de CALCUTA</a:t>
            </a:r>
            <a:endParaRPr lang="en-US" b="1" i="1" dirty="0">
              <a:solidFill>
                <a:schemeClr val="bg1"/>
              </a:solidFill>
              <a:effectLst>
                <a:outerShdw blurRad="38100" dist="38100" dir="2700000" algn="tl">
                  <a:srgbClr val="000000">
                    <a:alpha val="43137"/>
                  </a:srgbClr>
                </a:outerShdw>
              </a:effectLst>
              <a:latin typeface="Candara" panose="020E0502030303020204" pitchFamily="34" charset="0"/>
            </a:endParaRPr>
          </a:p>
        </p:txBody>
      </p:sp>
      <p:pic>
        <p:nvPicPr>
          <p:cNvPr id="276484" name="Picture 4" descr="http://www.agendaproductiva.com.ve/wp-content/uploads/gaviota.jpg"/>
          <p:cNvPicPr>
            <a:picLocks noChangeAspect="1" noChangeArrowheads="1"/>
          </p:cNvPicPr>
          <p:nvPr/>
        </p:nvPicPr>
        <p:blipFill>
          <a:blip r:embed="rId2"/>
          <a:srcRect l="10663" r="28616"/>
          <a:stretch>
            <a:fillRect/>
          </a:stretch>
        </p:blipFill>
        <p:spPr bwMode="auto">
          <a:xfrm>
            <a:off x="1881190" y="142853"/>
            <a:ext cx="5286380" cy="5833205"/>
          </a:xfrm>
          <a:prstGeom prst="rect">
            <a:avLst/>
          </a:prstGeom>
          <a:noFill/>
          <a:effectLst>
            <a:softEdge rad="635000"/>
          </a:effectLst>
        </p:spPr>
      </p:pic>
      <p:sp>
        <p:nvSpPr>
          <p:cNvPr id="4" name="3 Rectángulo"/>
          <p:cNvSpPr/>
          <p:nvPr/>
        </p:nvSpPr>
        <p:spPr>
          <a:xfrm>
            <a:off x="4595834" y="1785927"/>
            <a:ext cx="6000760" cy="4524315"/>
          </a:xfrm>
          <a:prstGeom prst="rect">
            <a:avLst/>
          </a:prstGeom>
        </p:spPr>
        <p:txBody>
          <a:bodyPr>
            <a:spAutoFit/>
          </a:bodyPr>
          <a:lstStyle/>
          <a:p>
            <a:pPr algn="r">
              <a:defRPr/>
            </a:pPr>
            <a:r>
              <a:rPr lang="es-AR" sz="2400" b="1" i="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rPr>
              <a:t>Enseñarás a volar,</a:t>
            </a:r>
            <a:br>
              <a:rPr lang="es-AR" sz="2400" b="1" i="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rPr>
            </a:br>
            <a:r>
              <a:rPr lang="es-AR" sz="2400" b="1" i="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rPr>
              <a:t>pero no volarán tu vuelo.</a:t>
            </a:r>
            <a:br>
              <a:rPr lang="es-AR" sz="2400" b="1" i="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rPr>
            </a:br>
            <a:r>
              <a:rPr lang="es-AR" sz="2400" b="1" i="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rPr>
              <a:t>Enseñarás a soñar,</a:t>
            </a:r>
            <a:br>
              <a:rPr lang="es-AR" sz="2400" b="1" i="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rPr>
            </a:br>
            <a:r>
              <a:rPr lang="es-AR" sz="2400" b="1" i="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rPr>
              <a:t>pero no soñarán tu sueño.</a:t>
            </a:r>
            <a:br>
              <a:rPr lang="es-AR" sz="2400" b="1" i="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rPr>
            </a:br>
            <a:r>
              <a:rPr lang="es-AR" sz="2400" b="1" i="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rPr>
              <a:t>Enseñarás a vivir,</a:t>
            </a:r>
            <a:br>
              <a:rPr lang="es-AR" sz="2400" b="1" i="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rPr>
            </a:br>
            <a:r>
              <a:rPr lang="es-AR" sz="2400" b="1" i="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rPr>
              <a:t>pero no vivirán tu vida.</a:t>
            </a:r>
            <a:br>
              <a:rPr lang="es-AR" sz="2400" b="1" i="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rPr>
            </a:br>
            <a:r>
              <a:rPr lang="es-AR" sz="2400" b="1" i="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rPr>
              <a:t>Sin embargo…</a:t>
            </a:r>
            <a:br>
              <a:rPr lang="es-AR" sz="2400" b="1" i="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rPr>
            </a:br>
            <a:r>
              <a:rPr lang="es-AR" sz="2400" b="1" i="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rPr>
              <a:t>en cada vuelo,</a:t>
            </a:r>
            <a:br>
              <a:rPr lang="es-AR" sz="2400" b="1" i="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rPr>
            </a:br>
            <a:r>
              <a:rPr lang="es-AR" sz="2400" b="1" i="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rPr>
              <a:t>en cada vida,</a:t>
            </a:r>
            <a:br>
              <a:rPr lang="es-AR" sz="2400" b="1" i="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rPr>
            </a:br>
            <a:r>
              <a:rPr lang="es-AR" sz="2400" b="1" i="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rPr>
              <a:t>en cada sueño,</a:t>
            </a:r>
            <a:br>
              <a:rPr lang="es-AR" sz="2400" b="1" i="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rPr>
            </a:br>
            <a:r>
              <a:rPr lang="es-AR" sz="2400" b="1" i="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rPr>
              <a:t>perdurará siempre </a:t>
            </a:r>
          </a:p>
          <a:p>
            <a:pPr algn="r">
              <a:defRPr/>
            </a:pPr>
            <a:r>
              <a:rPr lang="es-AR" sz="2400" b="1" i="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rPr>
              <a:t>la huella del camino enseñado.</a:t>
            </a:r>
            <a:endParaRPr lang="en-US" sz="2400" b="1" dirty="0">
              <a:ln>
                <a:solidFill>
                  <a:schemeClr val="bg1"/>
                </a:solidFill>
              </a:ln>
              <a:solidFill>
                <a:schemeClr val="bg1"/>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15443042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nodeType="afterGroup">
                            <p:stCondLst>
                              <p:cond delay="500"/>
                            </p:stCondLst>
                            <p:childTnLst>
                              <p:par>
                                <p:cTn id="9" presetID="7" presetClass="entr" presetSubtype="8" fill="hold" nodeType="afterEffect">
                                  <p:stCondLst>
                                    <p:cond delay="0"/>
                                  </p:stCondLst>
                                  <p:childTnLst>
                                    <p:set>
                                      <p:cBhvr>
                                        <p:cTn id="10" dur="1" fill="hold">
                                          <p:stCondLst>
                                            <p:cond delay="0"/>
                                          </p:stCondLst>
                                        </p:cTn>
                                        <p:tgtEl>
                                          <p:spTgt spid="276484"/>
                                        </p:tgtEl>
                                        <p:attrNameLst>
                                          <p:attrName>style.visibility</p:attrName>
                                        </p:attrNameLst>
                                      </p:cBhvr>
                                      <p:to>
                                        <p:strVal val="visible"/>
                                      </p:to>
                                    </p:set>
                                    <p:anim calcmode="lin" valueType="num">
                                      <p:cBhvr additive="base">
                                        <p:cTn id="11" dur="1000" fill="hold"/>
                                        <p:tgtEl>
                                          <p:spTgt spid="276484"/>
                                        </p:tgtEl>
                                        <p:attrNameLst>
                                          <p:attrName>ppt_x</p:attrName>
                                        </p:attrNameLst>
                                      </p:cBhvr>
                                      <p:tavLst>
                                        <p:tav tm="0">
                                          <p:val>
                                            <p:strVal val="0-#ppt_w/2"/>
                                          </p:val>
                                        </p:tav>
                                        <p:tav tm="100000">
                                          <p:val>
                                            <p:strVal val="#ppt_x"/>
                                          </p:val>
                                        </p:tav>
                                      </p:tavLst>
                                    </p:anim>
                                    <p:anim calcmode="lin" valueType="num">
                                      <p:cBhvr additive="base">
                                        <p:cTn id="12" dur="1000" fill="hold"/>
                                        <p:tgtEl>
                                          <p:spTgt spid="2764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9713" y="611205"/>
            <a:ext cx="84074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40448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14400" y="1771836"/>
            <a:ext cx="5531224" cy="4351338"/>
          </a:xfrm>
        </p:spPr>
        <p:txBody>
          <a:bodyPr>
            <a:normAutofit/>
          </a:bodyPr>
          <a:lstStyle/>
          <a:p>
            <a:pPr marL="0" indent="0" algn="ctr">
              <a:buNone/>
            </a:pPr>
            <a:endParaRPr lang="es-ES" dirty="0" smtClean="0">
              <a:latin typeface="Candara" panose="020E0502030303020204" pitchFamily="34" charset="0"/>
            </a:endParaRPr>
          </a:p>
          <a:p>
            <a:pPr marL="0" indent="0" algn="ctr">
              <a:buNone/>
            </a:pPr>
            <a:r>
              <a:rPr lang="es-ES" dirty="0" smtClean="0">
                <a:solidFill>
                  <a:srgbClr val="0070C0"/>
                </a:solidFill>
                <a:latin typeface="Candara" panose="020E0502030303020204" pitchFamily="34" charset="0"/>
              </a:rPr>
              <a:t>El primer argumento</a:t>
            </a:r>
            <a:r>
              <a:rPr lang="es-ES" dirty="0" smtClean="0">
                <a:latin typeface="Candara" panose="020E0502030303020204" pitchFamily="34" charset="0"/>
              </a:rPr>
              <a:t>, inspirado en la Psicología de Jung y sugerido en los escritos de Mircea Eliade, es la contribución de los símbolos o las creencias religiosas al proceso individualizador de la persona, basada en la autoconciencia y la autoestima generada por el amor de un Tú definitivo.</a:t>
            </a:r>
            <a:endParaRPr lang="es-ES" dirty="0">
              <a:latin typeface="Candara" panose="020E0502030303020204" pitchFamily="34" charset="0"/>
            </a:endParaRPr>
          </a:p>
        </p:txBody>
      </p:sp>
      <p:pic>
        <p:nvPicPr>
          <p:cNvPr id="5" name="Imagen 4"/>
          <p:cNvPicPr>
            <a:picLocks noChangeAspect="1"/>
          </p:cNvPicPr>
          <p:nvPr/>
        </p:nvPicPr>
        <p:blipFill>
          <a:blip r:embed="rId2"/>
          <a:stretch>
            <a:fillRect/>
          </a:stretch>
        </p:blipFill>
        <p:spPr>
          <a:xfrm>
            <a:off x="6591300" y="1977837"/>
            <a:ext cx="4762500" cy="4145337"/>
          </a:xfrm>
          <a:prstGeom prst="rect">
            <a:avLst/>
          </a:prstGeom>
        </p:spPr>
      </p:pic>
      <p:sp>
        <p:nvSpPr>
          <p:cNvPr id="7"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1. LA IMPORTANCIA DE LA ERE EN LA ESCUELA</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3848699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158753" y="2088776"/>
            <a:ext cx="5082989" cy="3594848"/>
          </a:xfrm>
        </p:spPr>
        <p:txBody>
          <a:bodyPr>
            <a:normAutofit/>
          </a:bodyPr>
          <a:lstStyle/>
          <a:p>
            <a:pPr marL="0" indent="0" algn="ctr">
              <a:buNone/>
            </a:pPr>
            <a:r>
              <a:rPr lang="es-ES" dirty="0" smtClean="0">
                <a:solidFill>
                  <a:srgbClr val="0070C0"/>
                </a:solidFill>
                <a:latin typeface="Candara" panose="020E0502030303020204" pitchFamily="34" charset="0"/>
              </a:rPr>
              <a:t>El segundo argumento</a:t>
            </a:r>
            <a:r>
              <a:rPr lang="es-ES" dirty="0" smtClean="0">
                <a:latin typeface="Candara" panose="020E0502030303020204" pitchFamily="34" charset="0"/>
              </a:rPr>
              <a:t> está en el hecho de que la Religión, cualquiera sea la confesión específica que la avale, proporciona a la persona elementos necesarios para configurar el sentido de la vida y la orientación ética de sus acciones y relaciones.</a:t>
            </a:r>
            <a:endParaRPr lang="es-ES" dirty="0">
              <a:latin typeface="Candara" panose="020E0502030303020204" pitchFamily="34" charset="0"/>
            </a:endParaRPr>
          </a:p>
        </p:txBody>
      </p:sp>
      <p:pic>
        <p:nvPicPr>
          <p:cNvPr id="2" name="Imagen 1"/>
          <p:cNvPicPr>
            <a:picLocks noChangeAspect="1"/>
          </p:cNvPicPr>
          <p:nvPr/>
        </p:nvPicPr>
        <p:blipFill>
          <a:blip r:embed="rId2"/>
          <a:stretch>
            <a:fillRect/>
          </a:stretch>
        </p:blipFill>
        <p:spPr>
          <a:xfrm>
            <a:off x="829308" y="2088776"/>
            <a:ext cx="4952927" cy="3523129"/>
          </a:xfrm>
          <a:prstGeom prst="rect">
            <a:avLst/>
          </a:prstGeom>
        </p:spPr>
      </p:pic>
      <p:sp>
        <p:nvSpPr>
          <p:cNvPr id="5" name="CuadroTexto 4"/>
          <p:cNvSpPr txBox="1"/>
          <p:nvPr/>
        </p:nvSpPr>
        <p:spPr>
          <a:xfrm>
            <a:off x="4477870" y="5982908"/>
            <a:ext cx="3146612" cy="430887"/>
          </a:xfrm>
          <a:prstGeom prst="rect">
            <a:avLst/>
          </a:prstGeom>
          <a:noFill/>
        </p:spPr>
        <p:txBody>
          <a:bodyPr wrap="square" rtlCol="0">
            <a:spAutoFit/>
          </a:bodyPr>
          <a:lstStyle/>
          <a:p>
            <a:pPr algn="ctr"/>
            <a:r>
              <a:rPr lang="es-ES" sz="2200" dirty="0" smtClean="0">
                <a:latin typeface="Candara" panose="020E0502030303020204" pitchFamily="34" charset="0"/>
                <a:hlinkClick r:id="rId3" action="ppaction://hlinkfile"/>
              </a:rPr>
              <a:t>Interioridad</a:t>
            </a:r>
            <a:endParaRPr lang="es-ES" sz="2200" dirty="0">
              <a:latin typeface="Candara" panose="020E0502030303020204" pitchFamily="34" charset="0"/>
            </a:endParaRPr>
          </a:p>
        </p:txBody>
      </p:sp>
      <p:sp>
        <p:nvSpPr>
          <p:cNvPr id="9"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1. LA IMPORTANCIA DE LA ERE EN LA ESCUELA</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1718940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29235" y="2067672"/>
            <a:ext cx="5266765" cy="4351338"/>
          </a:xfrm>
        </p:spPr>
        <p:txBody>
          <a:bodyPr/>
          <a:lstStyle/>
          <a:p>
            <a:pPr marL="0" indent="0" algn="ctr">
              <a:buNone/>
            </a:pPr>
            <a:r>
              <a:rPr lang="es-ES" dirty="0" smtClean="0">
                <a:solidFill>
                  <a:srgbClr val="0070C0"/>
                </a:solidFill>
                <a:latin typeface="Candara" panose="020E0502030303020204" pitchFamily="34" charset="0"/>
              </a:rPr>
              <a:t>El tercer argumento </a:t>
            </a:r>
            <a:r>
              <a:rPr lang="es-ES" dirty="0" smtClean="0">
                <a:latin typeface="Candara" panose="020E0502030303020204" pitchFamily="34" charset="0"/>
              </a:rPr>
              <a:t>a favor de la ERE está en la contribución de la Religión al proceso de socialización de la persona. Esta contribución se basa en el hecho de que la religión convierte los roles asumidos por el homo sociologicus en tareas vinculadas al designio divino sobre el hombre, la sociedad o el mundo.</a:t>
            </a:r>
            <a:endParaRPr lang="es-ES" dirty="0">
              <a:latin typeface="Candara" panose="020E0502030303020204" pitchFamily="34" charset="0"/>
            </a:endParaRPr>
          </a:p>
        </p:txBody>
      </p:sp>
      <p:pic>
        <p:nvPicPr>
          <p:cNvPr id="5" name="Imagen 4"/>
          <p:cNvPicPr>
            <a:picLocks noChangeAspect="1"/>
          </p:cNvPicPr>
          <p:nvPr/>
        </p:nvPicPr>
        <p:blipFill>
          <a:blip r:embed="rId2"/>
          <a:stretch>
            <a:fillRect/>
          </a:stretch>
        </p:blipFill>
        <p:spPr>
          <a:xfrm>
            <a:off x="6302188" y="2259105"/>
            <a:ext cx="5051612" cy="3600730"/>
          </a:xfrm>
          <a:prstGeom prst="rect">
            <a:avLst/>
          </a:prstGeom>
        </p:spPr>
      </p:pic>
      <p:sp>
        <p:nvSpPr>
          <p:cNvPr id="7"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1. LA IMPORTANCIA DE LA ERE EN LA ESCUELA</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41610256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844988" y="2121460"/>
            <a:ext cx="5508812" cy="4351338"/>
          </a:xfrm>
        </p:spPr>
        <p:txBody>
          <a:bodyPr>
            <a:normAutofit lnSpcReduction="10000"/>
          </a:bodyPr>
          <a:lstStyle/>
          <a:p>
            <a:pPr marL="0" indent="0" algn="ctr">
              <a:buNone/>
            </a:pPr>
            <a:r>
              <a:rPr lang="es-ES" dirty="0" smtClean="0">
                <a:solidFill>
                  <a:srgbClr val="0070C0"/>
                </a:solidFill>
                <a:latin typeface="Candara" panose="020E0502030303020204" pitchFamily="34" charset="0"/>
              </a:rPr>
              <a:t>El cuarto argumento</a:t>
            </a:r>
            <a:r>
              <a:rPr lang="es-ES" dirty="0" smtClean="0">
                <a:latin typeface="Candara" panose="020E0502030303020204" pitchFamily="34" charset="0"/>
              </a:rPr>
              <a:t> se refiere a la enseñanza de la ERE. Esta ha ejercido tradicionalmente una tarea de integración social. En la actualidad, en las sociedades en las que conviven múltiples opciones religiosas y cosmovisionales, el aprendizaje de la convivencia y el intercambio entre las mismas y el aprendizaje de la colaboración en la construcción de un proyecto común.</a:t>
            </a:r>
            <a:endParaRPr lang="es-ES" dirty="0">
              <a:latin typeface="Candara" panose="020E0502030303020204" pitchFamily="34" charset="0"/>
            </a:endParaRPr>
          </a:p>
        </p:txBody>
      </p:sp>
      <p:pic>
        <p:nvPicPr>
          <p:cNvPr id="6" name="Imagen 5"/>
          <p:cNvPicPr>
            <a:picLocks noChangeAspect="1"/>
          </p:cNvPicPr>
          <p:nvPr/>
        </p:nvPicPr>
        <p:blipFill>
          <a:blip r:embed="rId2"/>
          <a:stretch>
            <a:fillRect/>
          </a:stretch>
        </p:blipFill>
        <p:spPr>
          <a:xfrm>
            <a:off x="920564" y="2196632"/>
            <a:ext cx="4667250" cy="3980331"/>
          </a:xfrm>
          <a:prstGeom prst="rect">
            <a:avLst/>
          </a:prstGeom>
        </p:spPr>
      </p:pic>
      <p:sp>
        <p:nvSpPr>
          <p:cNvPr id="8"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1. LA IMPORTANCIA DE LA ERE EN LA ESCUELA</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38261450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2148354"/>
            <a:ext cx="5329518" cy="2871881"/>
          </a:xfrm>
        </p:spPr>
        <p:txBody>
          <a:bodyPr/>
          <a:lstStyle/>
          <a:p>
            <a:pPr marL="0" indent="0" algn="ctr">
              <a:buNone/>
            </a:pPr>
            <a:r>
              <a:rPr lang="es-ES" dirty="0" smtClean="0">
                <a:latin typeface="Candara" panose="020E0502030303020204" pitchFamily="34" charset="0"/>
              </a:rPr>
              <a:t>Finalmente, </a:t>
            </a:r>
            <a:r>
              <a:rPr lang="es-ES" dirty="0" smtClean="0">
                <a:solidFill>
                  <a:srgbClr val="0070C0"/>
                </a:solidFill>
                <a:latin typeface="Candara" panose="020E0502030303020204" pitchFamily="34" charset="0"/>
              </a:rPr>
              <a:t>el quinto argumento </a:t>
            </a:r>
            <a:r>
              <a:rPr lang="es-ES" dirty="0" smtClean="0">
                <a:latin typeface="Candara" panose="020E0502030303020204" pitchFamily="34" charset="0"/>
              </a:rPr>
              <a:t>se refiere a la funcionalidad cultural de la Religión. Ésta resulta hoy imprescindible para la adecuada comprensión del patrimonio cultural de los pueblos. </a:t>
            </a:r>
            <a:endParaRPr lang="es-ES" dirty="0">
              <a:latin typeface="Candara" panose="020E0502030303020204" pitchFamily="34" charset="0"/>
            </a:endParaRPr>
          </a:p>
        </p:txBody>
      </p:sp>
      <p:pic>
        <p:nvPicPr>
          <p:cNvPr id="5" name="Imagen 4"/>
          <p:cNvPicPr>
            <a:picLocks noChangeAspect="1"/>
          </p:cNvPicPr>
          <p:nvPr/>
        </p:nvPicPr>
        <p:blipFill>
          <a:blip r:embed="rId2"/>
          <a:stretch>
            <a:fillRect/>
          </a:stretch>
        </p:blipFill>
        <p:spPr>
          <a:xfrm>
            <a:off x="7738783" y="2203498"/>
            <a:ext cx="2839570" cy="2761591"/>
          </a:xfrm>
          <a:prstGeom prst="rect">
            <a:avLst/>
          </a:prstGeom>
        </p:spPr>
      </p:pic>
      <p:sp>
        <p:nvSpPr>
          <p:cNvPr id="6" name="CuadroTexto 5"/>
          <p:cNvSpPr txBox="1"/>
          <p:nvPr/>
        </p:nvSpPr>
        <p:spPr>
          <a:xfrm>
            <a:off x="3881718" y="5484862"/>
            <a:ext cx="4249270" cy="430887"/>
          </a:xfrm>
          <a:prstGeom prst="rect">
            <a:avLst/>
          </a:prstGeom>
          <a:noFill/>
        </p:spPr>
        <p:txBody>
          <a:bodyPr wrap="square" rtlCol="0">
            <a:spAutoFit/>
          </a:bodyPr>
          <a:lstStyle/>
          <a:p>
            <a:pPr algn="ctr"/>
            <a:r>
              <a:rPr lang="es-ES" sz="2200" dirty="0" smtClean="0">
                <a:latin typeface="Candara" panose="020E0502030303020204" pitchFamily="34" charset="0"/>
                <a:hlinkClick r:id="rId3" action="ppaction://hlinkfile"/>
              </a:rPr>
              <a:t>La mejor enseñanza</a:t>
            </a:r>
            <a:endParaRPr lang="es-ES" sz="2200" dirty="0">
              <a:latin typeface="Candara" panose="020E0502030303020204" pitchFamily="34" charset="0"/>
            </a:endParaRPr>
          </a:p>
        </p:txBody>
      </p:sp>
      <p:sp>
        <p:nvSpPr>
          <p:cNvPr id="7" name="CuadroTexto 6"/>
          <p:cNvSpPr txBox="1"/>
          <p:nvPr/>
        </p:nvSpPr>
        <p:spPr>
          <a:xfrm>
            <a:off x="1927412" y="1264024"/>
            <a:ext cx="184731" cy="369332"/>
          </a:xfrm>
          <a:prstGeom prst="rect">
            <a:avLst/>
          </a:prstGeom>
          <a:noFill/>
        </p:spPr>
        <p:txBody>
          <a:bodyPr wrap="none" rtlCol="0">
            <a:spAutoFit/>
          </a:bodyPr>
          <a:lstStyle/>
          <a:p>
            <a:endParaRPr lang="es-ES" dirty="0"/>
          </a:p>
        </p:txBody>
      </p:sp>
      <p:sp>
        <p:nvSpPr>
          <p:cNvPr id="9" name="57 CuadroTexto"/>
          <p:cNvSpPr txBox="1">
            <a:spLocks noGrp="1"/>
          </p:cNvSpPr>
          <p:nvPr>
            <p:ph type="title"/>
          </p:nvPr>
        </p:nvSpPr>
        <p:spPr>
          <a:xfrm>
            <a:off x="838200" y="316943"/>
            <a:ext cx="10515600" cy="1421928"/>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defRPr/>
            </a:pP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t>1. LA IMPORTANCIA DE LA ERE EN LA ESCUELA</a:t>
            </a:r>
            <a:br>
              <a:rPr lang="es-AR" sz="3200" b="1" dirty="0" smtClean="0">
                <a:solidFill>
                  <a:schemeClr val="bg1"/>
                </a:solidFill>
                <a:effectLst>
                  <a:outerShdw blurRad="38100" dist="38100" dir="2700000" algn="tl">
                    <a:srgbClr val="000000">
                      <a:alpha val="43137"/>
                    </a:srgbClr>
                  </a:outerShdw>
                </a:effectLst>
                <a:latin typeface="Candara" panose="020E0502030303020204" pitchFamily="34" charset="0"/>
              </a:rPr>
            </a:br>
            <a:endParaRPr lang="es-AR" sz="3200" b="1" dirty="0">
              <a:solidFill>
                <a:schemeClr val="bg1"/>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1776302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9"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TotalTime>
  <Words>1268</Words>
  <Application>Microsoft Macintosh PowerPoint</Application>
  <PresentationFormat>Personalizado</PresentationFormat>
  <Paragraphs>126</Paragraphs>
  <Slides>42</Slides>
  <Notes>1</Notes>
  <HiddenSlides>0</HiddenSlides>
  <MMClips>0</MMClips>
  <ScaleCrop>false</ScaleCrop>
  <HeadingPairs>
    <vt:vector size="4" baseType="variant">
      <vt:variant>
        <vt:lpstr>Tema</vt:lpstr>
      </vt:variant>
      <vt:variant>
        <vt:i4>1</vt:i4>
      </vt:variant>
      <vt:variant>
        <vt:lpstr>Títulos de diapositiva</vt:lpstr>
      </vt:variant>
      <vt:variant>
        <vt:i4>42</vt:i4>
      </vt:variant>
    </vt:vector>
  </HeadingPairs>
  <TitlesOfParts>
    <vt:vector size="43" baseType="lpstr">
      <vt:lpstr>Tema de Office</vt:lpstr>
      <vt:lpstr>Presentación de PowerPoint</vt:lpstr>
      <vt:lpstr>Presentación de PowerPoint</vt:lpstr>
      <vt:lpstr>Presentación de PowerPoint</vt:lpstr>
      <vt:lpstr>Presentación de PowerPoint</vt:lpstr>
      <vt:lpstr> 1. LA IMPORTANCIA DE LA ERE EN LA ESCUELA </vt:lpstr>
      <vt:lpstr> 1. LA IMPORTANCIA DE LA ERE EN LA ESCUELA </vt:lpstr>
      <vt:lpstr> 1. LA IMPORTANCIA DE LA ERE EN LA ESCUELA </vt:lpstr>
      <vt:lpstr> 1. LA IMPORTANCIA DE LA ERE EN LA ESCUELA </vt:lpstr>
      <vt:lpstr> 1. LA IMPORTANCIA DE LA ERE EN LA ESCUELA </vt:lpstr>
      <vt:lpstr> 2. LA ERE EN LA ESCUELA DEL SIGLO XXI </vt:lpstr>
      <vt:lpstr> 2. LA ERE EN LA ESCUELA DEL SIGLO XXI </vt:lpstr>
      <vt:lpstr> 2. LA ERE EN LA ESCUELA DEL SIGLO XXI </vt:lpstr>
      <vt:lpstr> 2. LA ERE EN LA ESCUELA DEL SIGLO XXI </vt:lpstr>
      <vt:lpstr> 2. LA ERE EN LA ESCUELA DEL SIGLO XXI </vt:lpstr>
      <vt:lpstr> 2. LA ERE EN LA ESCUELA DEL SIGLO XXI </vt:lpstr>
      <vt:lpstr> 2. LA ERE EN LA ESCUELA DEL SIGLO XXI </vt:lpstr>
      <vt:lpstr> 2. LA ERE EN LA ESCUELA DEL SIGLO XXI </vt:lpstr>
      <vt:lpstr> 2. LA ERE EN LA ESCUELA DEL SIGLO XXI </vt:lpstr>
      <vt:lpstr> 2. LA ERE EN LA ESCUELA DEL SIGLO XXI </vt:lpstr>
      <vt:lpstr> 2. LA ERE EN LA ESCUELA DEL SIGLO XXI </vt:lpstr>
      <vt:lpstr> 2. LA ERE EN LA ESCUELA DEL SIGLO XXI </vt:lpstr>
      <vt:lpstr> 2. LA ERE EN LA ESCUELA DEL SIGLO XXI </vt:lpstr>
      <vt:lpstr> 2. LA ERE EN LA ESCUELA DEL SIGLO XXI </vt:lpstr>
      <vt:lpstr> 2. LA ERE EN LA ESCUELA DEL SIGLO XXI </vt:lpstr>
      <vt:lpstr> 2. LA ERE EN LA ESCUELA DEL SIGLO XXI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3. HACÍA UNA NUEVA FINALIDAD DE LA ERE </vt:lpstr>
      <vt:lpstr> 3. HACÍA UNA NUEVA FINALIDAD DE LA ERE </vt:lpstr>
      <vt:lpstr> 3. HACÍA UNA NUEVA FINALIDAD DE LA ERE </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Oscar A. Pérez Sayago</dc:creator>
  <cp:lastModifiedBy>Oscar A. Pérez Sayago</cp:lastModifiedBy>
  <cp:revision>58</cp:revision>
  <dcterms:created xsi:type="dcterms:W3CDTF">2014-10-05T12:44:12Z</dcterms:created>
  <dcterms:modified xsi:type="dcterms:W3CDTF">2015-11-09T13:33:09Z</dcterms:modified>
</cp:coreProperties>
</file>